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3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4.xml" ContentType="application/vnd.openxmlformats-officedocument.theme+xml"/>
  <Override PartName="/ppt/slideLayouts/slideLayout19.xml" ContentType="application/vnd.openxmlformats-officedocument.presentationml.slideLayout+xml"/>
  <Override PartName="/ppt/theme/theme5.xml" ContentType="application/vnd.openxmlformats-officedocument.theme+xml"/>
  <Override PartName="/ppt/slideLayouts/slideLayout20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3" r:id="rId1"/>
    <p:sldMasterId id="2147483668" r:id="rId2"/>
    <p:sldMasterId id="2147483674" r:id="rId3"/>
    <p:sldMasterId id="2147483648" r:id="rId4"/>
    <p:sldMasterId id="2147483684" r:id="rId5"/>
    <p:sldMasterId id="2147483697" r:id="rId6"/>
  </p:sldMasterIdLst>
  <p:notesMasterIdLst>
    <p:notesMasterId r:id="rId48"/>
  </p:notesMasterIdLst>
  <p:handoutMasterIdLst>
    <p:handoutMasterId r:id="rId49"/>
  </p:handoutMasterIdLst>
  <p:sldIdLst>
    <p:sldId id="355" r:id="rId7"/>
    <p:sldId id="383" r:id="rId8"/>
    <p:sldId id="389" r:id="rId9"/>
    <p:sldId id="385" r:id="rId10"/>
    <p:sldId id="386" r:id="rId11"/>
    <p:sldId id="390" r:id="rId12"/>
    <p:sldId id="387" r:id="rId13"/>
    <p:sldId id="388" r:id="rId14"/>
    <p:sldId id="392" r:id="rId15"/>
    <p:sldId id="393" r:id="rId16"/>
    <p:sldId id="394" r:id="rId17"/>
    <p:sldId id="395" r:id="rId18"/>
    <p:sldId id="396" r:id="rId19"/>
    <p:sldId id="398" r:id="rId20"/>
    <p:sldId id="397" r:id="rId21"/>
    <p:sldId id="399" r:id="rId22"/>
    <p:sldId id="391" r:id="rId23"/>
    <p:sldId id="401" r:id="rId24"/>
    <p:sldId id="403" r:id="rId25"/>
    <p:sldId id="402" r:id="rId26"/>
    <p:sldId id="424" r:id="rId27"/>
    <p:sldId id="405" r:id="rId28"/>
    <p:sldId id="423" r:id="rId29"/>
    <p:sldId id="406" r:id="rId30"/>
    <p:sldId id="407" r:id="rId31"/>
    <p:sldId id="400" r:id="rId32"/>
    <p:sldId id="408" r:id="rId33"/>
    <p:sldId id="409" r:id="rId34"/>
    <p:sldId id="410" r:id="rId35"/>
    <p:sldId id="412" r:id="rId36"/>
    <p:sldId id="411" r:id="rId37"/>
    <p:sldId id="413" r:id="rId38"/>
    <p:sldId id="414" r:id="rId39"/>
    <p:sldId id="415" r:id="rId40"/>
    <p:sldId id="416" r:id="rId41"/>
    <p:sldId id="417" r:id="rId42"/>
    <p:sldId id="418" r:id="rId43"/>
    <p:sldId id="419" r:id="rId44"/>
    <p:sldId id="420" r:id="rId45"/>
    <p:sldId id="422" r:id="rId46"/>
    <p:sldId id="421" r:id="rId47"/>
  </p:sldIdLst>
  <p:sldSz cx="9144000" cy="6858000" type="screen4x3"/>
  <p:notesSz cx="9925050" cy="6665913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00">
          <p15:clr>
            <a:srgbClr val="A4A3A4"/>
          </p15:clr>
        </p15:guide>
        <p15:guide id="2" pos="312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9999"/>
    <a:srgbClr val="98C6EA"/>
    <a:srgbClr val="0052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84E427A-3D55-4303-BF80-6455036E1DE7}" styleName="Designformatvorlage 1 - Akz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E269D01E-BC32-4049-B463-5C60D7B0CCD2}" styleName="Designformatvorlage 2 - Akz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D083AE6-46FA-4A59-8FB0-9F97EB10719F}" styleName="Helle Formatvorlage 3 - Akz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7292A2E-F333-43FB-9621-5CBBE7FDCDCB}" styleName="Helle Formatvorlage 2 - Akz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D27102A9-8310-4765-A935-A1911B00CA55}" styleName="Helle Formatvorlage 1 - Akz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EC20E35-A176-4012-BC5E-935CFFF8708E}" styleName="Mittlere Formatvorlag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C4B1156A-380E-4F78-BDF5-A606A8083BF9}" styleName="Mittlere Formatvorlage 4 - Akz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74C1A8A3-306A-4EB7-A6B1-4F7E0EB9C5D6}" styleName="Mittlere Formatvorlage 3 - Akz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D7AC3CCA-C797-4891-BE02-D94E43425B78}" styleName="Mittlere Formatvorlag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Helle Formatvorlag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14" autoAdjust="0"/>
    <p:restoredTop sz="88272" autoAdjust="0"/>
  </p:normalViewPr>
  <p:slideViewPr>
    <p:cSldViewPr snapToGrid="0">
      <p:cViewPr varScale="1">
        <p:scale>
          <a:sx n="112" d="100"/>
          <a:sy n="112" d="100"/>
        </p:scale>
        <p:origin x="756" y="1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35" d="100"/>
          <a:sy n="135" d="100"/>
        </p:scale>
        <p:origin x="-1518" y="-90"/>
      </p:cViewPr>
      <p:guideLst>
        <p:guide orient="horz" pos="2100"/>
        <p:guide pos="312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50" Type="http://schemas.openxmlformats.org/officeDocument/2006/relationships/presProps" Target="presProp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41" Type="http://schemas.openxmlformats.org/officeDocument/2006/relationships/slide" Target="slides/slide35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handoutMaster" Target="handoutMasters/handoutMaster1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2.xml"/><Relationship Id="rId51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5621901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20751376-2EB8-4403-B858-305A8AAA6B01}" type="datetimeFigureOut">
              <a:rPr lang="en-GB"/>
              <a:pPr>
                <a:defRPr/>
              </a:pPr>
              <a:t>16/04/2020</a:t>
            </a:fld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2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5621901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62C15F7A-46C6-4AD2-BFEC-842DCCCC19C4}" type="slidenum">
              <a:rPr lang="en-GB"/>
              <a:pPr>
                <a:defRPr/>
              </a:pPr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90957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5621901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89C46BC9-2C9E-4670-A85A-6A588BA2D405}" type="datetimeFigureOut">
              <a:rPr lang="en-GB"/>
              <a:pPr>
                <a:defRPr/>
              </a:pPr>
              <a:t>16/04/2020</a:t>
            </a:fld>
            <a:endParaRPr lang="en-GB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295650" y="500063"/>
            <a:ext cx="3333750" cy="25003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708" tIns="45354" rIns="90708" bIns="45354" rtlCol="0" anchor="ctr"/>
          <a:lstStyle/>
          <a:p>
            <a:pPr lvl="0"/>
            <a:endParaRPr lang="en-GB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992506" y="3166309"/>
            <a:ext cx="7940040" cy="2999661"/>
          </a:xfrm>
          <a:prstGeom prst="rect">
            <a:avLst/>
          </a:prstGeom>
        </p:spPr>
        <p:txBody>
          <a:bodyPr vert="horz" wrap="square" lIns="90708" tIns="45354" rIns="90708" bIns="45354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2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5621901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00AFC6D0-44D5-4EB7-828F-6F464F83D79A}" type="slidenum">
              <a:rPr lang="en-GB"/>
              <a:pPr>
                <a:defRPr/>
              </a:pPr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799730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182563" indent="-182563" algn="l" rtl="0" fontAlgn="base">
      <a:spcBef>
        <a:spcPct val="30000"/>
      </a:spcBef>
      <a:spcAft>
        <a:spcPct val="0"/>
      </a:spcAft>
      <a:buFont typeface="Arial" charset="0"/>
      <a:buChar char="•"/>
      <a:defRPr sz="1200" kern="1200">
        <a:solidFill>
          <a:schemeClr val="tx1"/>
        </a:solidFill>
        <a:latin typeface="+mn-lt"/>
        <a:ea typeface="+mn-ea"/>
        <a:cs typeface="Arial" charset="0"/>
      </a:defRPr>
    </a:lvl2pPr>
    <a:lvl3pPr marL="355600" indent="-173038" algn="l" rtl="0" fontAlgn="base">
      <a:spcBef>
        <a:spcPct val="30000"/>
      </a:spcBef>
      <a:spcAft>
        <a:spcPct val="0"/>
      </a:spcAft>
      <a:buFont typeface="Symbol" pitchFamily="18" charset="2"/>
      <a:buChar char="-"/>
      <a:defRPr sz="1200" kern="1200">
        <a:solidFill>
          <a:schemeClr val="tx1"/>
        </a:solidFill>
        <a:latin typeface="+mn-lt"/>
        <a:ea typeface="+mn-ea"/>
        <a:cs typeface="Arial" charset="0"/>
      </a:defRPr>
    </a:lvl3pPr>
    <a:lvl4pPr marL="538163" indent="-182563" algn="l" rtl="0" fontAlgn="base">
      <a:spcBef>
        <a:spcPct val="30000"/>
      </a:spcBef>
      <a:spcAft>
        <a:spcPct val="0"/>
      </a:spcAft>
      <a:buFont typeface="Courier New" pitchFamily="49" charset="0"/>
      <a:buChar char="o"/>
      <a:defRPr sz="1200" kern="1200">
        <a:solidFill>
          <a:schemeClr val="tx1"/>
        </a:solidFill>
        <a:latin typeface="+mn-lt"/>
        <a:ea typeface="+mn-ea"/>
        <a:cs typeface="Arial" charset="0"/>
      </a:defRPr>
    </a:lvl4pPr>
    <a:lvl5pPr marL="720725" indent="-182563" algn="l" rtl="0" fontAlgn="base">
      <a:spcBef>
        <a:spcPct val="30000"/>
      </a:spcBef>
      <a:spcAft>
        <a:spcPct val="0"/>
      </a:spcAft>
      <a:buFont typeface="Wingdings" pitchFamily="2" charset="2"/>
      <a:buChar char="§"/>
      <a:defRPr sz="1200" kern="1200">
        <a:solidFill>
          <a:schemeClr val="tx1"/>
        </a:solidFill>
        <a:latin typeface="+mn-lt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19115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Send Box von Chrome, </a:t>
            </a:r>
            <a:r>
              <a:rPr lang="en-US" dirty="0" err="1"/>
              <a:t>bei</a:t>
            </a:r>
            <a:r>
              <a:rPr lang="en-US" dirty="0"/>
              <a:t> Chrome join </a:t>
            </a:r>
            <a:r>
              <a:rPr lang="en-US" dirty="0" err="1"/>
              <a:t>Fehler</a:t>
            </a:r>
            <a:r>
              <a:rPr lang="en-US" dirty="0"/>
              <a:t>!</a:t>
            </a:r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10533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81991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4308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53175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6408271"/>
            <a:ext cx="575236" cy="3585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Zwei Inhalte + Text (Hintergr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 bwMode="auto">
          <a:xfrm>
            <a:off x="0" y="2477139"/>
            <a:ext cx="9144000" cy="438086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r" eaLnBrk="0" hangingPunct="0"/>
            <a:endParaRPr lang="de-DE" sz="1000">
              <a:latin typeface="Arial" pitchFamily="34" charset="0"/>
            </a:endParaRPr>
          </a:p>
        </p:txBody>
      </p:sp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noProof="0"/>
              <a:t>Dr. rer. nat. Erika Mustermann (TUM) | kann beliebig erweitert werden | Infos mit Strich trennen</a:t>
            </a:r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2484000"/>
            <a:ext cx="4242816" cy="3974655"/>
          </a:xfrm>
          <a:prstGeom prst="rect">
            <a:avLst/>
          </a:prstGeom>
        </p:spPr>
        <p:txBody>
          <a:bodyPr lIns="0" rIns="0"/>
          <a:lstStyle>
            <a:lvl1pPr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 sz="1600" baseline="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sz="1600" dirty="0"/>
              <a:t>Dritte Ebene</a:t>
            </a:r>
            <a:endParaRPr lang="de-DE" dirty="0"/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584192" y="2484120"/>
            <a:ext cx="4244400" cy="39744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7906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6408271"/>
            <a:ext cx="575236" cy="3585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1762188"/>
            <a:ext cx="8508999" cy="4699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 lIns="0" rIns="0"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  <p:sp>
        <p:nvSpPr>
          <p:cNvPr id="6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1839487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2499360"/>
            <a:ext cx="8508999" cy="3962400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sz="1600" noProof="0" dirty="0"/>
              <a:t>Dritte Ebene</a:t>
            </a:r>
            <a:endParaRPr lang="de-DE" noProof="0" dirty="0"/>
          </a:p>
        </p:txBody>
      </p:sp>
      <p:sp useBgFill="1"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 useBgFill="1"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  <p:sp useBgFill="1">
        <p:nvSpPr>
          <p:cNvPr id="6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18394874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2"/>
          <p:cNvSpPr>
            <a:spLocks noGrp="1"/>
          </p:cNvSpPr>
          <p:nvPr>
            <p:ph idx="14" hasCustomPrompt="1"/>
          </p:nvPr>
        </p:nvSpPr>
        <p:spPr>
          <a:xfrm>
            <a:off x="319091" y="1762188"/>
            <a:ext cx="4180910" cy="4687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 baseline="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sz="1600" noProof="0" dirty="0"/>
              <a:t>Dritte Ebene</a:t>
            </a:r>
            <a:endParaRPr lang="de-DE" noProof="0" dirty="0"/>
          </a:p>
        </p:txBody>
      </p:sp>
      <p:sp>
        <p:nvSpPr>
          <p:cNvPr id="13" name="Inhaltsplatzhalter 2"/>
          <p:cNvSpPr>
            <a:spLocks noGrp="1"/>
          </p:cNvSpPr>
          <p:nvPr>
            <p:ph idx="15" hasCustomPrompt="1"/>
          </p:nvPr>
        </p:nvSpPr>
        <p:spPr>
          <a:xfrm>
            <a:off x="4647179" y="1762188"/>
            <a:ext cx="4180910" cy="4687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sz="1600" noProof="0" dirty="0"/>
              <a:t>Dritte Ebene</a:t>
            </a:r>
            <a:endParaRPr lang="de-DE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4629014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noProof="0"/>
              <a:t>Dr. rer. nat. Erika Mustermann (TUM) | kann beliebig erweitert werden | Infos mit Strich trennen</a:t>
            </a:r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2484000"/>
            <a:ext cx="4242816" cy="3974655"/>
          </a:xfrm>
          <a:prstGeom prst="rect">
            <a:avLst/>
          </a:prstGeom>
        </p:spPr>
        <p:txBody>
          <a:bodyPr lIns="0" rIns="0"/>
          <a:lstStyle>
            <a:lvl1pPr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 sz="160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sz="1600" dirty="0"/>
              <a:t>Dritte Ebene</a:t>
            </a:r>
            <a:endParaRPr lang="de-DE" dirty="0"/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584192" y="2484120"/>
            <a:ext cx="4244400" cy="39744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+ Text (Hintergr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 bwMode="auto">
          <a:xfrm>
            <a:off x="0" y="2477139"/>
            <a:ext cx="9144000" cy="438086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r" eaLnBrk="0" hangingPunct="0"/>
            <a:endParaRPr lang="de-DE" sz="1000">
              <a:latin typeface="Arial" pitchFamily="34" charset="0"/>
            </a:endParaRPr>
          </a:p>
        </p:txBody>
      </p:sp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noProof="0"/>
              <a:t>Dr. rer. nat. Erika Mustermann (TUM) | kann beliebig erweitert werden | Infos mit Strich trennen</a:t>
            </a:r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2484000"/>
            <a:ext cx="4242816" cy="3974655"/>
          </a:xfrm>
          <a:prstGeom prst="rect">
            <a:avLst/>
          </a:prstGeom>
        </p:spPr>
        <p:txBody>
          <a:bodyPr lIns="0" rIns="0"/>
          <a:lstStyle>
            <a:lvl1pPr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 sz="1600" baseline="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sz="1600" dirty="0"/>
              <a:t>Dritte Ebene</a:t>
            </a:r>
            <a:endParaRPr lang="de-DE" dirty="0"/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584192" y="2484120"/>
            <a:ext cx="4244400" cy="39744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ße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noProof="0"/>
              <a:t>Dr. rer. nat. Erika Mustermann (TUM) | kann beliebig erweitert werden | Infos mit Strich trennen</a:t>
            </a:r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7"/>
          </p:nvPr>
        </p:nvSpPr>
        <p:spPr>
          <a:xfrm>
            <a:off x="0" y="2476500"/>
            <a:ext cx="9144000" cy="4381500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r formatfüll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1691640"/>
            <a:ext cx="9144000" cy="516636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425798737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1231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baseline="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Präsentationsmuster</a:t>
            </a:r>
            <a:br>
              <a:rPr lang="de-DE" noProof="0" dirty="0"/>
            </a:br>
            <a:r>
              <a:rPr lang="de-DE" noProof="0" dirty="0"/>
              <a:t/>
            </a:r>
            <a:br>
              <a:rPr lang="de-DE" noProof="0" dirty="0"/>
            </a:br>
            <a:r>
              <a:rPr lang="de-DE" noProof="0" dirty="0"/>
              <a:t>kann auch als </a:t>
            </a:r>
            <a:r>
              <a:rPr lang="de-DE" noProof="0" dirty="0" err="1"/>
              <a:t>Kapiteltrenner</a:t>
            </a:r>
            <a:r>
              <a:rPr lang="de-DE" noProof="0" dirty="0"/>
              <a:t> verwendet werden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501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ts val="3200"/>
              </a:lnSpc>
              <a:defRPr lang="de-DE" sz="300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Titel der Präsentation durch Klicken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>
                <a:solidFill>
                  <a:schemeClr val="bg1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  <p:sp>
        <p:nvSpPr>
          <p:cNvPr id="5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1231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baseline="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Präsentationsmuster</a:t>
            </a:r>
            <a:br>
              <a:rPr lang="de-DE" noProof="0" dirty="0"/>
            </a:br>
            <a:r>
              <a:rPr lang="de-DE" noProof="0" dirty="0"/>
              <a:t/>
            </a:r>
            <a:br>
              <a:rPr lang="de-DE" noProof="0" dirty="0"/>
            </a:br>
            <a:r>
              <a:rPr lang="de-DE" noProof="0" dirty="0"/>
              <a:t>kann auch als </a:t>
            </a:r>
            <a:r>
              <a:rPr lang="de-DE" noProof="0" dirty="0" err="1"/>
              <a:t>Kapiteltrenner</a:t>
            </a:r>
            <a:r>
              <a:rPr lang="de-DE" noProof="0" dirty="0"/>
              <a:t> verwendet werden</a:t>
            </a: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>
                <a:solidFill>
                  <a:srgbClr val="000000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6408271"/>
            <a:ext cx="575236" cy="3585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1762188"/>
            <a:ext cx="8508999" cy="4699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 lIns="0" rIns="0"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  <p:sp>
        <p:nvSpPr>
          <p:cNvPr id="6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6758935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Zwei Inhalt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noProof="0"/>
              <a:t>Dr. rer. nat. Erika Mustermann (TUM) | kann beliebig erweitert werden | Infos mit Strich trennen</a:t>
            </a:r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2484000"/>
            <a:ext cx="4242816" cy="3974655"/>
          </a:xfrm>
          <a:prstGeom prst="rect">
            <a:avLst/>
          </a:prstGeom>
        </p:spPr>
        <p:txBody>
          <a:bodyPr lIns="0" rIns="0"/>
          <a:lstStyle>
            <a:lvl1pPr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 sz="160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sz="1600" dirty="0"/>
              <a:t>Dritte Ebene</a:t>
            </a:r>
            <a:endParaRPr lang="de-DE" dirty="0"/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584192" y="2484120"/>
            <a:ext cx="4244400" cy="39744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7479779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2"/>
          <p:cNvSpPr>
            <a:spLocks noGrp="1"/>
          </p:cNvSpPr>
          <p:nvPr>
            <p:ph idx="14" hasCustomPrompt="1"/>
          </p:nvPr>
        </p:nvSpPr>
        <p:spPr>
          <a:xfrm>
            <a:off x="319091" y="1762188"/>
            <a:ext cx="4180910" cy="4687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 baseline="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sz="1600" noProof="0" dirty="0"/>
              <a:t>Dritte Ebene</a:t>
            </a:r>
            <a:endParaRPr lang="de-DE" noProof="0" dirty="0"/>
          </a:p>
        </p:txBody>
      </p:sp>
      <p:sp>
        <p:nvSpPr>
          <p:cNvPr id="13" name="Inhaltsplatzhalter 2"/>
          <p:cNvSpPr>
            <a:spLocks noGrp="1"/>
          </p:cNvSpPr>
          <p:nvPr>
            <p:ph idx="15" hasCustomPrompt="1"/>
          </p:nvPr>
        </p:nvSpPr>
        <p:spPr>
          <a:xfrm>
            <a:off x="4647179" y="1762188"/>
            <a:ext cx="4180910" cy="4687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sz="1600" noProof="0" dirty="0"/>
              <a:t>Dritte Ebene</a:t>
            </a:r>
            <a:endParaRPr lang="de-DE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4944894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hal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2499360"/>
            <a:ext cx="8508999" cy="3962400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sz="1600" noProof="0" dirty="0"/>
              <a:t>Dritte Ebene</a:t>
            </a:r>
            <a:endParaRPr lang="de-DE" noProof="0" dirty="0"/>
          </a:p>
        </p:txBody>
      </p:sp>
      <p:sp useBgFill="1"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 useBgFill="1"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  <p:sp useBgFill="1">
        <p:nvSpPr>
          <p:cNvPr id="6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3642604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roße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noProof="0"/>
              <a:t>Dr. rer. nat. Erika Mustermann (TUM) | kann beliebig erweitert werden | Infos mit Strich trennen</a:t>
            </a:r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7"/>
          </p:nvPr>
        </p:nvSpPr>
        <p:spPr>
          <a:xfrm>
            <a:off x="0" y="2476500"/>
            <a:ext cx="9144000" cy="4381500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41235320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ilder formatfüll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1691640"/>
            <a:ext cx="9144000" cy="516636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4352564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5" Type="http://schemas.openxmlformats.org/officeDocument/2006/relationships/slideLayout" Target="../slideLayouts/slideLayout7.xml"/><Relationship Id="rId10" Type="http://schemas.openxmlformats.org/officeDocument/2006/relationships/image" Target="../media/image1.wmf"/><Relationship Id="rId4" Type="http://schemas.openxmlformats.org/officeDocument/2006/relationships/slideLayout" Target="../slideLayouts/slideLayout6.xml"/><Relationship Id="rId9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5.xml"/><Relationship Id="rId10" Type="http://schemas.openxmlformats.org/officeDocument/2006/relationships/image" Target="../media/image1.wmf"/><Relationship Id="rId4" Type="http://schemas.openxmlformats.org/officeDocument/2006/relationships/slideLayout" Target="../slideLayouts/slideLayout14.xml"/><Relationship Id="rId9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9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 8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8411" y="324685"/>
            <a:ext cx="608352" cy="320400"/>
          </a:xfrm>
          <a:prstGeom prst="rect">
            <a:avLst/>
          </a:prstGeom>
        </p:spPr>
      </p:pic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7829538" cy="384687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  <p:sp>
        <p:nvSpPr>
          <p:cNvPr id="11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hf hdr="0" dt="0"/>
  <p:txStyles>
    <p:titleStyle>
      <a:lvl1pPr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feld 22"/>
          <p:cNvSpPr txBox="1"/>
          <p:nvPr/>
        </p:nvSpPr>
        <p:spPr>
          <a:xfrm>
            <a:off x="7713330" y="6563283"/>
            <a:ext cx="1115376" cy="193002"/>
          </a:xfrm>
          <a:prstGeom prst="rect">
            <a:avLst/>
          </a:prstGeom>
        </p:spPr>
        <p:txBody>
          <a:bodyPr wrap="square" lIns="0" tIns="0" rIns="0" bIns="0" rtlCol="0" anchor="b" anchorCtr="0">
            <a:spAutoFit/>
          </a:bodyPr>
          <a:lstStyle/>
          <a:p>
            <a:pPr algn="r">
              <a:lnSpc>
                <a:spcPct val="114000"/>
              </a:lnSpc>
            </a:pPr>
            <a:fld id="{C51078C5-4710-4254-8001-F1C0900803FD}" type="slidenum">
              <a:rPr lang="de-DE" sz="1200" smtClean="0">
                <a:latin typeface="+mn-lt"/>
                <a:cs typeface="Arial" pitchFamily="34" charset="0"/>
              </a:rPr>
              <a:pPr algn="r">
                <a:lnSpc>
                  <a:spcPct val="114000"/>
                </a:lnSpc>
              </a:pPr>
              <a:t>‹Nr.›</a:t>
            </a:fld>
            <a:endParaRPr lang="de-DE" sz="1200" dirty="0">
              <a:latin typeface="+mn-lt"/>
              <a:cs typeface="Arial" pitchFamily="34" charset="0"/>
            </a:endParaRPr>
          </a:p>
        </p:txBody>
      </p:sp>
      <p:pic>
        <p:nvPicPr>
          <p:cNvPr id="5" name="Bild 4" descr="Fahnen_HG.jpg"/>
          <p:cNvPicPr>
            <a:picLocks noChangeAspect="1"/>
          </p:cNvPicPr>
          <p:nvPr/>
        </p:nvPicPr>
        <p:blipFill>
          <a:blip r:embed="rId3" cstate="screen"/>
          <a:srcRect/>
          <a:stretch>
            <a:fillRect/>
          </a:stretch>
        </p:blipFill>
        <p:spPr>
          <a:xfrm>
            <a:off x="-42532" y="0"/>
            <a:ext cx="9185031" cy="6858000"/>
          </a:xfrm>
          <a:prstGeom prst="rect">
            <a:avLst/>
          </a:prstGeom>
        </p:spPr>
      </p:pic>
      <p:pic>
        <p:nvPicPr>
          <p:cNvPr id="7" name="Bild 6" descr="20150416 tum logo blau png final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2627" y="324650"/>
            <a:ext cx="599722" cy="320400"/>
          </a:xfrm>
          <a:prstGeom prst="rect">
            <a:avLst/>
          </a:prstGeom>
        </p:spPr>
      </p:pic>
      <p:sp>
        <p:nvSpPr>
          <p:cNvPr id="8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noProof="0" smtClean="0"/>
              <a:pPr/>
              <a:t>‹Nr.›</a:t>
            </a:fld>
            <a:endParaRPr lang="de-DE" noProof="0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  <p:pic>
        <p:nvPicPr>
          <p:cNvPr id="7" name="Bild 6" descr="20150416 tum logo blau png final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18411" y="324685"/>
            <a:ext cx="608352" cy="320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0401" y="314325"/>
            <a:ext cx="7699650" cy="3484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4000"/>
              </a:lnSpc>
              <a:tabLst/>
            </a:pPr>
            <a:r>
              <a:rPr lang="de-DE" sz="800" dirty="0">
                <a:solidFill>
                  <a:schemeClr val="tx2"/>
                </a:solidFill>
                <a:latin typeface="+mn-lt"/>
              </a:rPr>
              <a:t>Lehrstuhl für Musterverfahren</a:t>
            </a:r>
          </a:p>
          <a:p>
            <a:pPr>
              <a:lnSpc>
                <a:spcPct val="94000"/>
              </a:lnSpc>
              <a:tabLst/>
            </a:pPr>
            <a:r>
              <a:rPr lang="de-DE" sz="800" dirty="0">
                <a:solidFill>
                  <a:schemeClr val="tx2"/>
                </a:solidFill>
                <a:latin typeface="+mn-lt"/>
              </a:rPr>
              <a:t>Fakultät für Mustertechnik</a:t>
            </a:r>
          </a:p>
          <a:p>
            <a:pPr>
              <a:lnSpc>
                <a:spcPct val="94000"/>
              </a:lnSpc>
              <a:tabLst/>
            </a:pPr>
            <a:r>
              <a:rPr lang="de-DE" sz="800" dirty="0">
                <a:solidFill>
                  <a:schemeClr val="tx2"/>
                </a:solidFill>
                <a:latin typeface="+mn-lt"/>
              </a:rPr>
              <a:t>Technische Universität</a:t>
            </a:r>
            <a:r>
              <a:rPr lang="de-DE" sz="800" baseline="0" dirty="0">
                <a:solidFill>
                  <a:schemeClr val="tx2"/>
                </a:solidFill>
                <a:latin typeface="+mn-lt"/>
              </a:rPr>
              <a:t> München</a:t>
            </a:r>
            <a:endParaRPr lang="de-DE" sz="800" dirty="0">
              <a:solidFill>
                <a:schemeClr val="tx2"/>
              </a:solidFill>
              <a:latin typeface="+mn-lt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712" r:id="rId2"/>
    <p:sldLayoutId id="2147483713" r:id="rId3"/>
    <p:sldLayoutId id="2147483714" r:id="rId4"/>
    <p:sldLayoutId id="2147483715" r:id="rId5"/>
    <p:sldLayoutId id="2147483716" r:id="rId6"/>
    <p:sldLayoutId id="2147483717" r:id="rId7"/>
    <p:sldLayoutId id="2147483718" r:id="rId8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2" descr="20150416 tum logo blau png final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18411" y="324685"/>
            <a:ext cx="608352" cy="320400"/>
          </a:xfrm>
          <a:prstGeom prst="rect">
            <a:avLst/>
          </a:prstGeom>
        </p:spPr>
      </p:pic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74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6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54" r:id="rId2"/>
    <p:sldLayoutId id="2147483704" r:id="rId3"/>
    <p:sldLayoutId id="2147483657" r:id="rId4"/>
    <p:sldLayoutId id="2147483711" r:id="rId5"/>
    <p:sldLayoutId id="2147483703" r:id="rId6"/>
    <p:sldLayoutId id="2147483653" r:id="rId7"/>
    <p:sldLayoutId id="2147483656" r:id="rId8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/>
        </p:nvSpPr>
        <p:spPr bwMode="hidden"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pic>
        <p:nvPicPr>
          <p:cNvPr id="4" name="Bild 3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black">
          <a:xfrm>
            <a:off x="8222628" y="324650"/>
            <a:ext cx="599723" cy="320400"/>
          </a:xfrm>
          <a:prstGeom prst="rect">
            <a:avLst/>
          </a:prstGeom>
        </p:spPr>
      </p:pic>
      <p:sp>
        <p:nvSpPr>
          <p:cNvPr id="7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/>
        </p:nvSpPr>
        <p:spPr bwMode="hidden"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>
              <a:solidFill>
                <a:schemeClr val="bg1"/>
              </a:solidFill>
            </a:endParaRPr>
          </a:p>
        </p:txBody>
      </p:sp>
      <p:pic>
        <p:nvPicPr>
          <p:cNvPr id="4" name="Bild 3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black">
          <a:xfrm>
            <a:off x="8222627" y="324650"/>
            <a:ext cx="599722" cy="320400"/>
          </a:xfrm>
          <a:prstGeom prst="rect">
            <a:avLst/>
          </a:prstGeom>
        </p:spPr>
      </p:pic>
      <p:sp>
        <p:nvSpPr>
          <p:cNvPr id="9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searchgate.net/figure/Model-view-controller-architecture_fig7_320249584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0"/>
          </p:nvPr>
        </p:nvSpPr>
        <p:spPr>
          <a:xfrm>
            <a:off x="319088" y="1978720"/>
            <a:ext cx="8508999" cy="1903469"/>
          </a:xfrm>
        </p:spPr>
        <p:txBody>
          <a:bodyPr/>
          <a:lstStyle/>
          <a:p>
            <a:r>
              <a:rPr lang="de-DE" dirty="0"/>
              <a:t>Team: </a:t>
            </a:r>
            <a:r>
              <a:rPr lang="de-DE" dirty="0" err="1"/>
              <a:t>Xlink</a:t>
            </a:r>
            <a:r>
              <a:rPr lang="de-DE" dirty="0"/>
              <a:t> (XL)</a:t>
            </a:r>
          </a:p>
          <a:p>
            <a:r>
              <a:rPr lang="de-DE" dirty="0"/>
              <a:t>Supervisors: Prof. Brüggemann-Klein, </a:t>
            </a:r>
            <a:r>
              <a:rPr lang="de-DE" dirty="0" err="1"/>
              <a:t>P.Ulrich</a:t>
            </a:r>
            <a:endParaRPr lang="de-DE" dirty="0"/>
          </a:p>
          <a:p>
            <a:r>
              <a:rPr lang="de-DE" dirty="0"/>
              <a:t>Technische Universität München</a:t>
            </a:r>
          </a:p>
          <a:p>
            <a:r>
              <a:rPr lang="x-none" dirty="0"/>
              <a:t>1</a:t>
            </a:r>
            <a:r>
              <a:rPr lang="en-US" dirty="0"/>
              <a:t>6.04.2020</a:t>
            </a:r>
            <a:endParaRPr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Bachelor Praktikum – XML Technologien</a:t>
            </a:r>
          </a:p>
        </p:txBody>
      </p:sp>
      <p:pic>
        <p:nvPicPr>
          <p:cNvPr id="5" name="Bild 4" descr="TUM_Glockenturm.t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7101" y="3051360"/>
            <a:ext cx="3892489" cy="339741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10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XML-Technologien |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BlackJack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XLink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Ikbal, Lorenzo, Markus, Patrick 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Technologien - XSLT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="" xmlns:a16="http://schemas.microsoft.com/office/drawing/2014/main" id="{20B3CA43-D192-4217-8D0A-EA6C38596C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090" y="1762188"/>
            <a:ext cx="8508999" cy="4586473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Transformiert</a:t>
            </a:r>
            <a:r>
              <a:rPr lang="en-US" dirty="0"/>
              <a:t> </a:t>
            </a:r>
            <a:r>
              <a:rPr lang="en-US" dirty="0" err="1"/>
              <a:t>ein</a:t>
            </a:r>
            <a:r>
              <a:rPr lang="en-US" dirty="0"/>
              <a:t> XML </a:t>
            </a:r>
            <a:br>
              <a:rPr lang="en-US" dirty="0"/>
            </a:br>
            <a:r>
              <a:rPr lang="en-US" dirty="0" err="1"/>
              <a:t>Dokument</a:t>
            </a:r>
            <a:r>
              <a:rPr lang="en-US" dirty="0"/>
              <a:t>, </a:t>
            </a:r>
            <a:r>
              <a:rPr lang="en-US" dirty="0" err="1"/>
              <a:t>durch</a:t>
            </a:r>
            <a:r>
              <a:rPr lang="en-US" dirty="0"/>
              <a:t> den</a:t>
            </a:r>
            <a:br>
              <a:rPr lang="en-US" dirty="0"/>
            </a:br>
            <a:r>
              <a:rPr lang="en-US" dirty="0" err="1"/>
              <a:t>xsl</a:t>
            </a:r>
            <a:r>
              <a:rPr lang="en-US" dirty="0"/>
              <a:t> </a:t>
            </a:r>
            <a:r>
              <a:rPr lang="en-US" dirty="0" err="1"/>
              <a:t>Prozessor</a:t>
            </a:r>
            <a:r>
              <a:rPr lang="en-US" dirty="0"/>
              <a:t>, in </a:t>
            </a:r>
            <a:r>
              <a:rPr lang="en-US" dirty="0" err="1"/>
              <a:t>ein</a:t>
            </a:r>
            <a:r>
              <a:rPr lang="en-US" dirty="0"/>
              <a:t/>
            </a:r>
            <a:br>
              <a:rPr lang="en-US" dirty="0"/>
            </a:br>
            <a:r>
              <a:rPr lang="en-US" dirty="0" err="1"/>
              <a:t>Dokument</a:t>
            </a:r>
            <a:r>
              <a:rPr lang="en-US" dirty="0"/>
              <a:t> </a:t>
            </a:r>
            <a:r>
              <a:rPr lang="en-US" dirty="0" err="1"/>
              <a:t>anderen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Formats (</a:t>
            </a:r>
            <a:r>
              <a:rPr lang="en-US" dirty="0" err="1"/>
              <a:t>zB</a:t>
            </a:r>
            <a:r>
              <a:rPr lang="en-US" dirty="0"/>
              <a:t>. HTML)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="" xmlns:a16="http://schemas.microsoft.com/office/drawing/2014/main" id="{7302F5AE-4D2C-4150-B9E2-D024082CFEC0}"/>
              </a:ext>
            </a:extLst>
          </p:cNvPr>
          <p:cNvCxnSpPr/>
          <p:nvPr/>
        </p:nvCxnSpPr>
        <p:spPr>
          <a:xfrm>
            <a:off x="128336" y="6441228"/>
            <a:ext cx="888732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="" xmlns:a16="http://schemas.microsoft.com/office/drawing/2014/main" id="{A7592D7D-48DB-43C1-B3AA-847B6CCB0F1D}"/>
              </a:ext>
            </a:extLst>
          </p:cNvPr>
          <p:cNvCxnSpPr/>
          <p:nvPr/>
        </p:nvCxnSpPr>
        <p:spPr>
          <a:xfrm>
            <a:off x="128336" y="1492239"/>
            <a:ext cx="888732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10" name="Picture 9" descr="A screenshot of a video game&#10;&#10;Description automatically generated">
            <a:extLst>
              <a:ext uri="{FF2B5EF4-FFF2-40B4-BE49-F238E27FC236}">
                <a16:creationId xmlns="" xmlns:a16="http://schemas.microsoft.com/office/drawing/2014/main" id="{40DC8C54-90BA-4026-AECA-3DE301D476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6596" y="1931720"/>
            <a:ext cx="5849067" cy="3894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5199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11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XML-Technologien |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BlackJack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XLink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Ikbal, Lorenzo, Markus, Patrick 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Technologien - SVG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="" xmlns:a16="http://schemas.microsoft.com/office/drawing/2014/main" id="{20B3CA43-D192-4217-8D0A-EA6C38596C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090" y="1762188"/>
            <a:ext cx="8508999" cy="4586473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Standardisierte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 err="1"/>
              <a:t>skalierbare</a:t>
            </a:r>
            <a:r>
              <a:rPr lang="en-US" dirty="0"/>
              <a:t> </a:t>
            </a:r>
            <a:r>
              <a:rPr lang="en-US" dirty="0" err="1"/>
              <a:t>Vektorgraphik</a:t>
            </a:r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="" xmlns:a16="http://schemas.microsoft.com/office/drawing/2014/main" id="{7302F5AE-4D2C-4150-B9E2-D024082CFEC0}"/>
              </a:ext>
            </a:extLst>
          </p:cNvPr>
          <p:cNvCxnSpPr/>
          <p:nvPr/>
        </p:nvCxnSpPr>
        <p:spPr>
          <a:xfrm>
            <a:off x="128336" y="6441228"/>
            <a:ext cx="888732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="" xmlns:a16="http://schemas.microsoft.com/office/drawing/2014/main" id="{A7592D7D-48DB-43C1-B3AA-847B6CCB0F1D}"/>
              </a:ext>
            </a:extLst>
          </p:cNvPr>
          <p:cNvCxnSpPr/>
          <p:nvPr/>
        </p:nvCxnSpPr>
        <p:spPr>
          <a:xfrm>
            <a:off x="128336" y="1492239"/>
            <a:ext cx="888732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A134BF6E-E05C-450D-8564-A7902C17D7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4654" y="2254940"/>
            <a:ext cx="5710256" cy="2841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268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12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XML-Technologien |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BlackJack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XLink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Ikbal, Lorenzo, Markus, Patrick 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Technologien - HTML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="" xmlns:a16="http://schemas.microsoft.com/office/drawing/2014/main" id="{20B3CA43-D192-4217-8D0A-EA6C38596C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090" y="1762188"/>
            <a:ext cx="8508999" cy="4586473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Ähnlich</a:t>
            </a:r>
            <a:r>
              <a:rPr lang="en-US" dirty="0"/>
              <a:t> </a:t>
            </a:r>
            <a:r>
              <a:rPr lang="en-US" dirty="0" err="1"/>
              <a:t>zu</a:t>
            </a:r>
            <a:r>
              <a:rPr lang="en-US" dirty="0"/>
              <a:t> XML, </a:t>
            </a:r>
            <a:r>
              <a:rPr lang="en-US" dirty="0" err="1"/>
              <a:t>jedoch</a:t>
            </a:r>
            <a:r>
              <a:rPr lang="en-US" dirty="0"/>
              <a:t/>
            </a:r>
            <a:br>
              <a:rPr lang="en-US" dirty="0"/>
            </a:br>
            <a:r>
              <a:rPr lang="en-US" dirty="0" err="1"/>
              <a:t>mit</a:t>
            </a:r>
            <a:r>
              <a:rPr lang="en-US" dirty="0"/>
              <a:t> </a:t>
            </a:r>
            <a:r>
              <a:rPr lang="en-US" dirty="0" err="1"/>
              <a:t>vordefinierten</a:t>
            </a:r>
            <a:r>
              <a:rPr lang="en-US" dirty="0"/>
              <a:t> Tags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Browser </a:t>
            </a:r>
            <a:r>
              <a:rPr lang="en-US" dirty="0" err="1"/>
              <a:t>können</a:t>
            </a:r>
            <a:r>
              <a:rPr lang="en-US" dirty="0"/>
              <a:t> HTML</a:t>
            </a:r>
            <a:br>
              <a:rPr lang="en-US" dirty="0"/>
            </a:br>
            <a:r>
              <a:rPr lang="en-US" dirty="0" err="1"/>
              <a:t>Texte</a:t>
            </a:r>
            <a:r>
              <a:rPr lang="en-US" dirty="0"/>
              <a:t> </a:t>
            </a:r>
            <a:r>
              <a:rPr lang="en-US" dirty="0" err="1"/>
              <a:t>rendern</a:t>
            </a:r>
            <a:r>
              <a:rPr lang="en-US" dirty="0"/>
              <a:t>, um </a:t>
            </a:r>
            <a:r>
              <a:rPr lang="en-US" dirty="0" err="1"/>
              <a:t>ein</a:t>
            </a:r>
            <a:r>
              <a:rPr lang="en-US" dirty="0"/>
              <a:t/>
            </a:r>
            <a:br>
              <a:rPr lang="en-US" dirty="0"/>
            </a:br>
            <a:r>
              <a:rPr lang="en-US" dirty="0" err="1"/>
              <a:t>visuelles</a:t>
            </a:r>
            <a:r>
              <a:rPr lang="en-US" dirty="0"/>
              <a:t> Bild </a:t>
            </a:r>
            <a:r>
              <a:rPr lang="en-US" dirty="0" err="1"/>
              <a:t>für</a:t>
            </a:r>
            <a:r>
              <a:rPr lang="en-US" dirty="0"/>
              <a:t> den</a:t>
            </a:r>
            <a:br>
              <a:rPr lang="en-US" dirty="0"/>
            </a:br>
            <a:r>
              <a:rPr lang="en-US" dirty="0"/>
              <a:t>Client </a:t>
            </a:r>
            <a:r>
              <a:rPr lang="en-US" dirty="0" err="1"/>
              <a:t>zu</a:t>
            </a:r>
            <a:r>
              <a:rPr lang="en-US" dirty="0"/>
              <a:t> </a:t>
            </a:r>
            <a:r>
              <a:rPr lang="de-DE" dirty="0"/>
              <a:t>kreieren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="" xmlns:a16="http://schemas.microsoft.com/office/drawing/2014/main" id="{7302F5AE-4D2C-4150-B9E2-D024082CFEC0}"/>
              </a:ext>
            </a:extLst>
          </p:cNvPr>
          <p:cNvCxnSpPr/>
          <p:nvPr/>
        </p:nvCxnSpPr>
        <p:spPr>
          <a:xfrm>
            <a:off x="128336" y="6441228"/>
            <a:ext cx="888732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="" xmlns:a16="http://schemas.microsoft.com/office/drawing/2014/main" id="{A7592D7D-48DB-43C1-B3AA-847B6CCB0F1D}"/>
              </a:ext>
            </a:extLst>
          </p:cNvPr>
          <p:cNvCxnSpPr/>
          <p:nvPr/>
        </p:nvCxnSpPr>
        <p:spPr>
          <a:xfrm>
            <a:off x="128336" y="1492239"/>
            <a:ext cx="888732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="" xmlns:a16="http://schemas.microsoft.com/office/drawing/2014/main" id="{C4D12180-70ED-4E63-9762-E5474D9EEC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9978" y="1762188"/>
            <a:ext cx="5975685" cy="4109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4973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13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XML-Technologien |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BlackJack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XLink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Ikbal, Lorenzo, Markus, Patrick 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820738"/>
          </a:xfrm>
        </p:spPr>
        <p:txBody>
          <a:bodyPr/>
          <a:lstStyle/>
          <a:p>
            <a:r>
              <a:rPr lang="de-DE" dirty="0"/>
              <a:t>Technologien - </a:t>
            </a:r>
            <a:r>
              <a:rPr lang="de-DE" dirty="0" err="1"/>
              <a:t>DocBook</a:t>
            </a:r>
            <a:r>
              <a:rPr lang="de-DE" dirty="0"/>
              <a:t/>
            </a:r>
            <a:br>
              <a:rPr lang="de-DE" dirty="0"/>
            </a:br>
            <a:endParaRPr lang="de-DE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="" xmlns:a16="http://schemas.microsoft.com/office/drawing/2014/main" id="{20B3CA43-D192-4217-8D0A-EA6C38596C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090" y="1762188"/>
            <a:ext cx="8508999" cy="4586473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Dokumentation</a:t>
            </a:r>
            <a:r>
              <a:rPr lang="en-US" dirty="0"/>
              <a:t> des</a:t>
            </a:r>
            <a:br>
              <a:rPr lang="en-US" dirty="0"/>
            </a:br>
            <a:r>
              <a:rPr lang="en-US" dirty="0" err="1"/>
              <a:t>Projekts</a:t>
            </a:r>
            <a:r>
              <a:rPr lang="en-US" dirty="0"/>
              <a:t> </a:t>
            </a:r>
            <a:r>
              <a:rPr lang="en-US" dirty="0" err="1"/>
              <a:t>mittels</a:t>
            </a:r>
            <a:r>
              <a:rPr lang="en-US" dirty="0"/>
              <a:t/>
            </a:r>
            <a:br>
              <a:rPr lang="en-US" dirty="0"/>
            </a:br>
            <a:r>
              <a:rPr lang="en-US" dirty="0" err="1"/>
              <a:t>DocBook</a:t>
            </a:r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="" xmlns:a16="http://schemas.microsoft.com/office/drawing/2014/main" id="{7302F5AE-4D2C-4150-B9E2-D024082CFEC0}"/>
              </a:ext>
            </a:extLst>
          </p:cNvPr>
          <p:cNvCxnSpPr/>
          <p:nvPr/>
        </p:nvCxnSpPr>
        <p:spPr>
          <a:xfrm>
            <a:off x="128336" y="6441228"/>
            <a:ext cx="888732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="" xmlns:a16="http://schemas.microsoft.com/office/drawing/2014/main" id="{A7592D7D-48DB-43C1-B3AA-847B6CCB0F1D}"/>
              </a:ext>
            </a:extLst>
          </p:cNvPr>
          <p:cNvCxnSpPr/>
          <p:nvPr/>
        </p:nvCxnSpPr>
        <p:spPr>
          <a:xfrm>
            <a:off x="128336" y="1492239"/>
            <a:ext cx="888732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="" xmlns:a16="http://schemas.microsoft.com/office/drawing/2014/main" id="{F5138747-1AB2-49A2-97C0-A5891CD2D0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1589" y="1861225"/>
            <a:ext cx="6124074" cy="4257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0223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14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XML-Technologien |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BlackJack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XLink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Ikbal, Lorenzo, Markus, Patrick 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Technologien - </a:t>
            </a:r>
            <a:r>
              <a:rPr lang="de-DE" dirty="0" err="1"/>
              <a:t>BaseX</a:t>
            </a:r>
            <a:endParaRPr lang="de-DE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="" xmlns:a16="http://schemas.microsoft.com/office/drawing/2014/main" id="{20B3CA43-D192-4217-8D0A-EA6C38596C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090" y="1762188"/>
            <a:ext cx="8508999" cy="4586473"/>
          </a:xfrm>
        </p:spPr>
        <p:txBody>
          <a:bodyPr/>
          <a:lstStyle/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XML </a:t>
            </a:r>
            <a:r>
              <a:rPr lang="en-US" dirty="0" err="1"/>
              <a:t>Datenbank</a:t>
            </a:r>
            <a:r>
              <a:rPr lang="en-US" dirty="0"/>
              <a:t> Management System und </a:t>
            </a:r>
            <a:r>
              <a:rPr lang="en-US" dirty="0" err="1"/>
              <a:t>Xquery</a:t>
            </a:r>
            <a:r>
              <a:rPr lang="en-US" dirty="0"/>
              <a:t> </a:t>
            </a:r>
            <a:r>
              <a:rPr lang="en-US" dirty="0" err="1"/>
              <a:t>Prozessor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Web Server der </a:t>
            </a:r>
            <a:r>
              <a:rPr lang="en-US" dirty="0" err="1"/>
              <a:t>essenzielle</a:t>
            </a:r>
            <a:r>
              <a:rPr lang="en-US" dirty="0"/>
              <a:t> APIs, </a:t>
            </a:r>
            <a:r>
              <a:rPr lang="en-US" dirty="0" err="1"/>
              <a:t>wie</a:t>
            </a:r>
            <a:r>
              <a:rPr lang="en-US" dirty="0"/>
              <a:t> </a:t>
            </a:r>
            <a:r>
              <a:rPr lang="en-US" dirty="0" err="1"/>
              <a:t>zB</a:t>
            </a:r>
            <a:r>
              <a:rPr lang="en-US" dirty="0"/>
              <a:t>. </a:t>
            </a:r>
            <a:r>
              <a:rPr lang="en-US" dirty="0" err="1"/>
              <a:t>RestXQ</a:t>
            </a:r>
            <a:r>
              <a:rPr lang="en-US" dirty="0"/>
              <a:t> </a:t>
            </a:r>
            <a:r>
              <a:rPr lang="en-US" dirty="0" err="1"/>
              <a:t>anbietet</a:t>
            </a:r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="" xmlns:a16="http://schemas.microsoft.com/office/drawing/2014/main" id="{7302F5AE-4D2C-4150-B9E2-D024082CFEC0}"/>
              </a:ext>
            </a:extLst>
          </p:cNvPr>
          <p:cNvCxnSpPr/>
          <p:nvPr/>
        </p:nvCxnSpPr>
        <p:spPr>
          <a:xfrm>
            <a:off x="128336" y="6441228"/>
            <a:ext cx="888732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="" xmlns:a16="http://schemas.microsoft.com/office/drawing/2014/main" id="{A7592D7D-48DB-43C1-B3AA-847B6CCB0F1D}"/>
              </a:ext>
            </a:extLst>
          </p:cNvPr>
          <p:cNvCxnSpPr/>
          <p:nvPr/>
        </p:nvCxnSpPr>
        <p:spPr>
          <a:xfrm>
            <a:off x="128336" y="1492239"/>
            <a:ext cx="888732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10" name="Picture 9" descr="A screenshot of a social media post&#10;&#10;Description automatically generated">
            <a:extLst>
              <a:ext uri="{FF2B5EF4-FFF2-40B4-BE49-F238E27FC236}">
                <a16:creationId xmlns="" xmlns:a16="http://schemas.microsoft.com/office/drawing/2014/main" id="{815E66CE-8B21-48CB-A85E-C72FAD5FEB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88" y="3826043"/>
            <a:ext cx="8999621" cy="2266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9572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15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XML-Technologien |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BlackJack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XLink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Ikbal, Lorenzo, Markus, Patrick 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Technologien - Maven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="" xmlns:a16="http://schemas.microsoft.com/office/drawing/2014/main" id="{20B3CA43-D192-4217-8D0A-EA6C38596C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090" y="1762188"/>
            <a:ext cx="8508999" cy="4586473"/>
          </a:xfrm>
        </p:spPr>
        <p:txBody>
          <a:bodyPr/>
          <a:lstStyle/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Build Management und Automation Software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Multi Client </a:t>
            </a:r>
            <a:r>
              <a:rPr lang="en-US" dirty="0" err="1"/>
              <a:t>Lösung</a:t>
            </a:r>
            <a:r>
              <a:rPr lang="en-US" dirty="0"/>
              <a:t>: Jetty Web Server</a:t>
            </a:r>
            <a:endParaRPr lang="x-none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="" xmlns:a16="http://schemas.microsoft.com/office/drawing/2014/main" id="{7302F5AE-4D2C-4150-B9E2-D024082CFEC0}"/>
              </a:ext>
            </a:extLst>
          </p:cNvPr>
          <p:cNvCxnSpPr/>
          <p:nvPr/>
        </p:nvCxnSpPr>
        <p:spPr>
          <a:xfrm>
            <a:off x="128336" y="6441228"/>
            <a:ext cx="888732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="" xmlns:a16="http://schemas.microsoft.com/office/drawing/2014/main" id="{A7592D7D-48DB-43C1-B3AA-847B6CCB0F1D}"/>
              </a:ext>
            </a:extLst>
          </p:cNvPr>
          <p:cNvCxnSpPr/>
          <p:nvPr/>
        </p:nvCxnSpPr>
        <p:spPr>
          <a:xfrm>
            <a:off x="128336" y="1492239"/>
            <a:ext cx="888732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9" name="Picture 8" descr="A screenshot of a computer screen&#10;&#10;Description automatically generated">
            <a:extLst>
              <a:ext uri="{FF2B5EF4-FFF2-40B4-BE49-F238E27FC236}">
                <a16:creationId xmlns="" xmlns:a16="http://schemas.microsoft.com/office/drawing/2014/main" id="{CC2D40F2-FE42-4CED-9203-E05A63C90C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95886"/>
            <a:ext cx="9144000" cy="2337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6097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16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XML-Technologien |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BlackJack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XLink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Ikbal, Lorenzo, Markus, Patrick 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="" xmlns:a16="http://schemas.microsoft.com/office/drawing/2014/main" id="{20B3CA43-D192-4217-8D0A-EA6C38596C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090" y="1762188"/>
            <a:ext cx="8508999" cy="4586473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dirty="0" err="1"/>
              <a:t>Einführung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Technologien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</a:rPr>
              <a:t>Design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Architektur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Testing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Herausforderungen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Entwicklung</a:t>
            </a:r>
            <a:r>
              <a:rPr lang="en-US" dirty="0"/>
              <a:t> und </a:t>
            </a:r>
            <a:r>
              <a:rPr lang="en-US" dirty="0" err="1"/>
              <a:t>Organisation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Demo</a:t>
            </a:r>
            <a:endParaRPr lang="x-none" dirty="0"/>
          </a:p>
          <a:p>
            <a:endParaRPr lang="x-none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="" xmlns:a16="http://schemas.microsoft.com/office/drawing/2014/main" id="{7302F5AE-4D2C-4150-B9E2-D024082CFEC0}"/>
              </a:ext>
            </a:extLst>
          </p:cNvPr>
          <p:cNvCxnSpPr/>
          <p:nvPr/>
        </p:nvCxnSpPr>
        <p:spPr>
          <a:xfrm>
            <a:off x="128336" y="6441228"/>
            <a:ext cx="888732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="" xmlns:a16="http://schemas.microsoft.com/office/drawing/2014/main" id="{A7592D7D-48DB-43C1-B3AA-847B6CCB0F1D}"/>
              </a:ext>
            </a:extLst>
          </p:cNvPr>
          <p:cNvCxnSpPr/>
          <p:nvPr/>
        </p:nvCxnSpPr>
        <p:spPr>
          <a:xfrm>
            <a:off x="128336" y="1492239"/>
            <a:ext cx="888732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12986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17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XML-Technologien |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BlackJack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XLink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Ikbal, Lorenzo, Markus, Patrick 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Design – Visuelle Elemente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="" xmlns:a16="http://schemas.microsoft.com/office/drawing/2014/main" id="{20B3CA43-D192-4217-8D0A-EA6C38596C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090" y="1762188"/>
            <a:ext cx="8508999" cy="4586473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Tisch</a:t>
            </a:r>
          </a:p>
          <a:p>
            <a:pPr lvl="2" indent="0">
              <a:buNone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Karten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Chips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Interaktive</a:t>
            </a:r>
            <a:r>
              <a:rPr lang="en-US" sz="2000" dirty="0"/>
              <a:t> </a:t>
            </a:r>
            <a:r>
              <a:rPr lang="en-US" sz="2000" dirty="0" err="1" smtClean="0"/>
              <a:t>Spielknöpfe</a:t>
            </a:r>
            <a:endParaRPr lang="en-US" sz="2000" dirty="0" smtClean="0"/>
          </a:p>
          <a:p>
            <a:endParaRPr lang="en-US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 smtClean="0"/>
              <a:t>Spieldesign</a:t>
            </a:r>
            <a:endParaRPr lang="x-none" sz="2000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="" xmlns:a16="http://schemas.microsoft.com/office/drawing/2014/main" id="{7302F5AE-4D2C-4150-B9E2-D024082CFEC0}"/>
              </a:ext>
            </a:extLst>
          </p:cNvPr>
          <p:cNvCxnSpPr/>
          <p:nvPr/>
        </p:nvCxnSpPr>
        <p:spPr>
          <a:xfrm>
            <a:off x="128336" y="6441228"/>
            <a:ext cx="888732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="" xmlns:a16="http://schemas.microsoft.com/office/drawing/2014/main" id="{A7592D7D-48DB-43C1-B3AA-847B6CCB0F1D}"/>
              </a:ext>
            </a:extLst>
          </p:cNvPr>
          <p:cNvCxnSpPr/>
          <p:nvPr/>
        </p:nvCxnSpPr>
        <p:spPr>
          <a:xfrm>
            <a:off x="128336" y="1492239"/>
            <a:ext cx="888732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91515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18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XML-Technologien |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BlackJack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XLink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Ikbal, Lorenzo, Markus, Patrick 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Desing</a:t>
            </a:r>
            <a:r>
              <a:rPr lang="de-DE" dirty="0"/>
              <a:t> - </a:t>
            </a:r>
            <a:r>
              <a:rPr lang="de-DE" dirty="0" smtClean="0"/>
              <a:t>Tisch</a:t>
            </a:r>
            <a:endParaRPr lang="de-DE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="" xmlns:a16="http://schemas.microsoft.com/office/drawing/2014/main" id="{20B3CA43-D192-4217-8D0A-EA6C38596C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090" y="1762188"/>
            <a:ext cx="8508999" cy="4586473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="" xmlns:a16="http://schemas.microsoft.com/office/drawing/2014/main" id="{7302F5AE-4D2C-4150-B9E2-D024082CFEC0}"/>
              </a:ext>
            </a:extLst>
          </p:cNvPr>
          <p:cNvCxnSpPr/>
          <p:nvPr/>
        </p:nvCxnSpPr>
        <p:spPr>
          <a:xfrm>
            <a:off x="128336" y="6441228"/>
            <a:ext cx="888732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="" xmlns:a16="http://schemas.microsoft.com/office/drawing/2014/main" id="{A7592D7D-48DB-43C1-B3AA-847B6CCB0F1D}"/>
              </a:ext>
            </a:extLst>
          </p:cNvPr>
          <p:cNvCxnSpPr/>
          <p:nvPr/>
        </p:nvCxnSpPr>
        <p:spPr>
          <a:xfrm>
            <a:off x="128336" y="1492239"/>
            <a:ext cx="888732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781" y="2030296"/>
            <a:ext cx="6245324" cy="3404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3170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19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XML-Technologien |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BlackJack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XLink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Ikbal, Lorenzo, Markus, Patrick 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Desing</a:t>
            </a:r>
            <a:r>
              <a:rPr lang="de-DE" dirty="0"/>
              <a:t> - Karten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="" xmlns:a16="http://schemas.microsoft.com/office/drawing/2014/main" id="{20B3CA43-D192-4217-8D0A-EA6C38596C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090" y="1762188"/>
            <a:ext cx="8508999" cy="4586473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Karten</a:t>
            </a:r>
            <a:r>
              <a:rPr lang="en-US" dirty="0"/>
              <a:t> </a:t>
            </a:r>
            <a:r>
              <a:rPr lang="en-US" dirty="0" err="1"/>
              <a:t>als</a:t>
            </a:r>
            <a:r>
              <a:rPr lang="en-US" dirty="0"/>
              <a:t> </a:t>
            </a:r>
            <a:r>
              <a:rPr lang="en-US" dirty="0" err="1"/>
              <a:t>Entitäten</a:t>
            </a:r>
            <a:r>
              <a:rPr lang="en-US" dirty="0"/>
              <a:t> </a:t>
            </a:r>
            <a:r>
              <a:rPr lang="en-US" dirty="0" err="1"/>
              <a:t>mit</a:t>
            </a:r>
            <a:r>
              <a:rPr lang="en-US" dirty="0"/>
              <a:t> </a:t>
            </a:r>
            <a:r>
              <a:rPr lang="en-US" dirty="0" err="1"/>
              <a:t>folgenden</a:t>
            </a:r>
            <a:r>
              <a:rPr lang="en-US" dirty="0"/>
              <a:t> </a:t>
            </a:r>
            <a:r>
              <a:rPr lang="en-US" dirty="0" err="1"/>
              <a:t>Elementen</a:t>
            </a:r>
            <a:r>
              <a:rPr lang="en-US" dirty="0" smtClean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Das Deck </a:t>
            </a:r>
            <a:r>
              <a:rPr lang="en-US" dirty="0" err="1" smtClean="0"/>
              <a:t>besteht</a:t>
            </a:r>
            <a:r>
              <a:rPr lang="en-US" dirty="0" smtClean="0"/>
              <a:t> </a:t>
            </a:r>
            <a:r>
              <a:rPr lang="en-US" dirty="0" err="1" smtClean="0"/>
              <a:t>aus</a:t>
            </a:r>
            <a:r>
              <a:rPr lang="en-US" dirty="0" smtClean="0"/>
              <a:t> 52 </a:t>
            </a:r>
            <a:r>
              <a:rPr lang="en-US" dirty="0" err="1" smtClean="0"/>
              <a:t>verschiedenen</a:t>
            </a:r>
            <a:r>
              <a:rPr lang="en-US" dirty="0" smtClean="0"/>
              <a:t> </a:t>
            </a:r>
            <a:r>
              <a:rPr lang="en-US" dirty="0" err="1" smtClean="0"/>
              <a:t>Karten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Werte</a:t>
            </a:r>
            <a:r>
              <a:rPr lang="en-US" dirty="0" smtClean="0"/>
              <a:t> der </a:t>
            </a:r>
            <a:r>
              <a:rPr lang="en-US" dirty="0" err="1" smtClean="0"/>
              <a:t>verschiedenen</a:t>
            </a:r>
            <a:r>
              <a:rPr lang="en-US" dirty="0" smtClean="0"/>
              <a:t> </a:t>
            </a:r>
            <a:r>
              <a:rPr lang="en-US" dirty="0" err="1" smtClean="0"/>
              <a:t>Karten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Aufbau</a:t>
            </a:r>
            <a:r>
              <a:rPr lang="en-US" dirty="0" smtClean="0"/>
              <a:t> </a:t>
            </a:r>
            <a:r>
              <a:rPr lang="en-US" dirty="0" err="1" smtClean="0"/>
              <a:t>einer</a:t>
            </a:r>
            <a:r>
              <a:rPr lang="en-US" dirty="0" smtClean="0"/>
              <a:t> </a:t>
            </a:r>
            <a:r>
              <a:rPr lang="en-US" dirty="0" err="1" smtClean="0"/>
              <a:t>Spielkarte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Umsetzung</a:t>
            </a:r>
            <a:r>
              <a:rPr lang="en-US" dirty="0" smtClean="0"/>
              <a:t> in SVG</a:t>
            </a:r>
            <a:endParaRPr lang="en-US" dirty="0"/>
          </a:p>
          <a:p>
            <a:pPr lvl="3" indent="0">
              <a:buNone/>
            </a:pPr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="" xmlns:a16="http://schemas.microsoft.com/office/drawing/2014/main" id="{7302F5AE-4D2C-4150-B9E2-D024082CFEC0}"/>
              </a:ext>
            </a:extLst>
          </p:cNvPr>
          <p:cNvCxnSpPr/>
          <p:nvPr/>
        </p:nvCxnSpPr>
        <p:spPr>
          <a:xfrm>
            <a:off x="128336" y="6441228"/>
            <a:ext cx="888732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="" xmlns:a16="http://schemas.microsoft.com/office/drawing/2014/main" id="{A7592D7D-48DB-43C1-B3AA-847B6CCB0F1D}"/>
              </a:ext>
            </a:extLst>
          </p:cNvPr>
          <p:cNvCxnSpPr/>
          <p:nvPr/>
        </p:nvCxnSpPr>
        <p:spPr>
          <a:xfrm>
            <a:off x="128336" y="1492239"/>
            <a:ext cx="888732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10" name="Picture 9" descr="A picture containing drawing, room&#10;&#10;Description automatically generated">
            <a:extLst>
              <a:ext uri="{FF2B5EF4-FFF2-40B4-BE49-F238E27FC236}">
                <a16:creationId xmlns="" xmlns:a16="http://schemas.microsoft.com/office/drawing/2014/main" id="{C71079A2-1E46-4ED0-85EA-65839624F9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8666" y="4055424"/>
            <a:ext cx="1282305" cy="1874607"/>
          </a:xfrm>
          <a:prstGeom prst="rect">
            <a:avLst/>
          </a:prstGeom>
        </p:spPr>
      </p:pic>
      <p:pic>
        <p:nvPicPr>
          <p:cNvPr id="12" name="Picture 11" descr="A picture containing holding, woman, player&#10;&#10;Description automatically generated">
            <a:extLst>
              <a:ext uri="{FF2B5EF4-FFF2-40B4-BE49-F238E27FC236}">
                <a16:creationId xmlns="" xmlns:a16="http://schemas.microsoft.com/office/drawing/2014/main" id="{46DC4925-09DA-4557-A5C7-713502FA5C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714" y="2148590"/>
            <a:ext cx="3230802" cy="1507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541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XML-Technologien |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BlackJack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XLink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Ikbal, Lorenzo, Markus, Patrick 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="" xmlns:a16="http://schemas.microsoft.com/office/drawing/2014/main" id="{20B3CA43-D192-4217-8D0A-EA6C38596C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090" y="1762188"/>
            <a:ext cx="8508999" cy="4586473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dirty="0" err="1"/>
              <a:t>Einführung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Technologien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Design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Architektur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Testing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Herausforderungen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Entwicklung</a:t>
            </a:r>
            <a:r>
              <a:rPr lang="en-US" dirty="0"/>
              <a:t> und </a:t>
            </a:r>
            <a:r>
              <a:rPr lang="en-US" dirty="0" err="1"/>
              <a:t>Organisation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Demo</a:t>
            </a:r>
            <a:endParaRPr lang="x-none" dirty="0"/>
          </a:p>
          <a:p>
            <a:endParaRPr lang="x-none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="" xmlns:a16="http://schemas.microsoft.com/office/drawing/2014/main" id="{7302F5AE-4D2C-4150-B9E2-D024082CFEC0}"/>
              </a:ext>
            </a:extLst>
          </p:cNvPr>
          <p:cNvCxnSpPr/>
          <p:nvPr/>
        </p:nvCxnSpPr>
        <p:spPr>
          <a:xfrm>
            <a:off x="128336" y="6441228"/>
            <a:ext cx="888732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="" xmlns:a16="http://schemas.microsoft.com/office/drawing/2014/main" id="{A7592D7D-48DB-43C1-B3AA-847B6CCB0F1D}"/>
              </a:ext>
            </a:extLst>
          </p:cNvPr>
          <p:cNvCxnSpPr/>
          <p:nvPr/>
        </p:nvCxnSpPr>
        <p:spPr>
          <a:xfrm>
            <a:off x="128336" y="1492239"/>
            <a:ext cx="888732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57589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20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XML-Technologien |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BlackJack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XLink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Ikbal, Lorenzo, Markus, Patrick 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Desing</a:t>
            </a:r>
            <a:r>
              <a:rPr lang="de-DE" dirty="0"/>
              <a:t> - Chips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="" xmlns:a16="http://schemas.microsoft.com/office/drawing/2014/main" id="{20B3CA43-D192-4217-8D0A-EA6C38596C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090" y="1762188"/>
            <a:ext cx="8508999" cy="4586473"/>
          </a:xfrm>
        </p:spPr>
        <p:txBody>
          <a:bodyPr/>
          <a:lstStyle/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ym typeface="Wingdings" panose="05000000000000000000" pitchFamily="2" charset="2"/>
              </a:rPr>
              <a:t>Aufbau</a:t>
            </a:r>
            <a:r>
              <a:rPr lang="en-US" dirty="0">
                <a:sym typeface="Wingdings" panose="05000000000000000000" pitchFamily="2" charset="2"/>
              </a:rPr>
              <a:t> der Chips </a:t>
            </a:r>
          </a:p>
          <a:p>
            <a:pPr marL="703263" lvl="2" indent="-342900">
              <a:buFont typeface="+mj-lt"/>
              <a:buAutoNum type="arabicPeriod"/>
            </a:pPr>
            <a:r>
              <a:rPr lang="en-US" dirty="0" err="1"/>
              <a:t>Einfacher</a:t>
            </a:r>
            <a:r>
              <a:rPr lang="en-US" dirty="0"/>
              <a:t> </a:t>
            </a:r>
            <a:r>
              <a:rPr lang="en-US" dirty="0" err="1"/>
              <a:t>Kreis</a:t>
            </a:r>
            <a:r>
              <a:rPr lang="en-US" dirty="0"/>
              <a:t> </a:t>
            </a:r>
          </a:p>
          <a:p>
            <a:pPr marL="703263" lvl="2" indent="-342900">
              <a:buFont typeface="+mj-lt"/>
              <a:buAutoNum type="arabicPeriod"/>
            </a:pPr>
            <a:r>
              <a:rPr lang="en-US" dirty="0" err="1"/>
              <a:t>Randmuster</a:t>
            </a:r>
            <a:r>
              <a:rPr lang="en-US" dirty="0"/>
              <a:t> (</a:t>
            </a:r>
            <a:r>
              <a:rPr lang="en-US" dirty="0" err="1"/>
              <a:t>mittels</a:t>
            </a:r>
            <a:r>
              <a:rPr lang="en-US" dirty="0"/>
              <a:t> “path”)</a:t>
            </a:r>
          </a:p>
          <a:p>
            <a:pPr marL="703263" lvl="2" indent="-342900">
              <a:buFont typeface="+mj-lt"/>
              <a:buAutoNum type="arabicPeriod"/>
            </a:pPr>
            <a:r>
              <a:rPr lang="en-US" dirty="0" err="1"/>
              <a:t>Jeder</a:t>
            </a:r>
            <a:r>
              <a:rPr lang="en-US" dirty="0"/>
              <a:t> Chip </a:t>
            </a:r>
            <a:r>
              <a:rPr lang="en-US" dirty="0" err="1"/>
              <a:t>mit</a:t>
            </a:r>
            <a:r>
              <a:rPr lang="en-US" dirty="0"/>
              <a:t> </a:t>
            </a:r>
            <a:r>
              <a:rPr lang="en-US" dirty="0" err="1"/>
              <a:t>Farbe</a:t>
            </a:r>
            <a:r>
              <a:rPr lang="en-US" dirty="0"/>
              <a:t> X </a:t>
            </a:r>
            <a:r>
              <a:rPr lang="en-US" dirty="0" err="1"/>
              <a:t>erhält</a:t>
            </a:r>
            <a:r>
              <a:rPr lang="en-US" dirty="0"/>
              <a:t> </a:t>
            </a:r>
            <a:r>
              <a:rPr lang="en-US" dirty="0" err="1"/>
              <a:t>eigene</a:t>
            </a:r>
            <a:r>
              <a:rPr lang="en-US" dirty="0"/>
              <a:t> Definition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Ein</a:t>
            </a:r>
            <a:r>
              <a:rPr lang="en-US" dirty="0"/>
              <a:t> </a:t>
            </a:r>
            <a:r>
              <a:rPr lang="en-US" dirty="0" err="1" smtClean="0"/>
              <a:t>einzelner</a:t>
            </a:r>
            <a:r>
              <a:rPr lang="en-US" dirty="0" smtClean="0"/>
              <a:t> </a:t>
            </a:r>
            <a:r>
              <a:rPr lang="en-US" dirty="0"/>
              <a:t>Chip, in dem die </a:t>
            </a:r>
            <a:r>
              <a:rPr lang="en-US" dirty="0" err="1"/>
              <a:t>Höhe</a:t>
            </a:r>
            <a:r>
              <a:rPr lang="en-US" dirty="0"/>
              <a:t> des </a:t>
            </a:r>
            <a:r>
              <a:rPr lang="en-US" dirty="0" err="1"/>
              <a:t>Einsatzes</a:t>
            </a:r>
            <a:r>
              <a:rPr lang="en-US" dirty="0"/>
              <a:t> </a:t>
            </a:r>
            <a:r>
              <a:rPr lang="en-US" dirty="0" err="1"/>
              <a:t>vermerkt</a:t>
            </a:r>
            <a:r>
              <a:rPr lang="en-US" dirty="0"/>
              <a:t> </a:t>
            </a:r>
            <a:r>
              <a:rPr lang="en-US" dirty="0" err="1"/>
              <a:t>ist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Dynamische</a:t>
            </a:r>
            <a:r>
              <a:rPr lang="en-US" dirty="0" smtClean="0"/>
              <a:t> </a:t>
            </a:r>
            <a:r>
              <a:rPr lang="en-US" dirty="0" err="1" smtClean="0"/>
              <a:t>Farbanpassung</a:t>
            </a:r>
            <a:endParaRPr lang="en-US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ym typeface="Wingdings" panose="05000000000000000000" pitchFamily="2" charset="2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="" xmlns:a16="http://schemas.microsoft.com/office/drawing/2014/main" id="{7302F5AE-4D2C-4150-B9E2-D024082CFEC0}"/>
              </a:ext>
            </a:extLst>
          </p:cNvPr>
          <p:cNvCxnSpPr/>
          <p:nvPr/>
        </p:nvCxnSpPr>
        <p:spPr>
          <a:xfrm>
            <a:off x="128336" y="6441228"/>
            <a:ext cx="888732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="" xmlns:a16="http://schemas.microsoft.com/office/drawing/2014/main" id="{A7592D7D-48DB-43C1-B3AA-847B6CCB0F1D}"/>
              </a:ext>
            </a:extLst>
          </p:cNvPr>
          <p:cNvCxnSpPr/>
          <p:nvPr/>
        </p:nvCxnSpPr>
        <p:spPr>
          <a:xfrm>
            <a:off x="128336" y="1492239"/>
            <a:ext cx="888732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BD2BE100-6F1E-4928-AA66-F110A85E2C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86535" y="4055424"/>
            <a:ext cx="2238375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8000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1">
            <a:extLst>
              <a:ext uri="{FF2B5EF4-FFF2-40B4-BE49-F238E27FC236}">
                <a16:creationId xmlns="" xmlns:a16="http://schemas.microsoft.com/office/drawing/2014/main" id="{20B3CA43-D192-4217-8D0A-EA6C38596C3C}"/>
              </a:ext>
            </a:extLst>
          </p:cNvPr>
          <p:cNvSpPr txBox="1">
            <a:spLocks/>
          </p:cNvSpPr>
          <p:nvPr/>
        </p:nvSpPr>
        <p:spPr>
          <a:xfrm>
            <a:off x="506664" y="1886840"/>
            <a:ext cx="8508999" cy="45864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6213" indent="-176213" algn="l" rtl="0" eaLnBrk="0" fontAlgn="base" hangingPunct="0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363" indent="-18415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-17780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6213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sym typeface="Wingdings" panose="05000000000000000000" pitchFamily="2" charset="2"/>
              </a:rPr>
              <a:t>Ermöglichen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 err="1" smtClean="0">
                <a:sym typeface="Wingdings" panose="05000000000000000000" pitchFamily="2" charset="2"/>
              </a:rPr>
              <a:t>es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 err="1" smtClean="0">
                <a:sym typeface="Wingdings" panose="05000000000000000000" pitchFamily="2" charset="2"/>
              </a:rPr>
              <a:t>dem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 err="1" smtClean="0">
                <a:sym typeface="Wingdings" panose="05000000000000000000" pitchFamily="2" charset="2"/>
              </a:rPr>
              <a:t>Spieler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 err="1" smtClean="0">
                <a:sym typeface="Wingdings" panose="05000000000000000000" pitchFamily="2" charset="2"/>
              </a:rPr>
              <a:t>mit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 err="1" smtClean="0">
                <a:sym typeface="Wingdings" panose="05000000000000000000" pitchFamily="2" charset="2"/>
              </a:rPr>
              <a:t>dem</a:t>
            </a:r>
            <a:r>
              <a:rPr lang="en-US" dirty="0" smtClean="0">
                <a:sym typeface="Wingdings" panose="05000000000000000000" pitchFamily="2" charset="2"/>
              </a:rPr>
              <a:t> Spiel </a:t>
            </a:r>
            <a:r>
              <a:rPr lang="en-US" dirty="0" err="1" smtClean="0">
                <a:sym typeface="Wingdings" panose="05000000000000000000" pitchFamily="2" charset="2"/>
              </a:rPr>
              <a:t>zu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 err="1" smtClean="0">
                <a:sym typeface="Wingdings" panose="05000000000000000000" pitchFamily="2" charset="2"/>
              </a:rPr>
              <a:t>interagieren</a:t>
            </a:r>
            <a:endParaRPr lang="en-US" dirty="0" smtClean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sym typeface="Wingdings" panose="05000000000000000000" pitchFamily="2" charset="2"/>
              </a:rPr>
              <a:t>Schlicht</a:t>
            </a:r>
            <a:r>
              <a:rPr lang="en-US" dirty="0" smtClean="0">
                <a:sym typeface="Wingdings" panose="05000000000000000000" pitchFamily="2" charset="2"/>
              </a:rPr>
              <a:t> und </a:t>
            </a:r>
            <a:r>
              <a:rPr lang="en-US" dirty="0" err="1" smtClean="0">
                <a:sym typeface="Wingdings" panose="05000000000000000000" pitchFamily="2" charset="2"/>
              </a:rPr>
              <a:t>leicht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 err="1" smtClean="0">
                <a:sym typeface="Wingdings" panose="05000000000000000000" pitchFamily="2" charset="2"/>
              </a:rPr>
              <a:t>verständlich</a:t>
            </a:r>
            <a:endParaRPr lang="en-US" dirty="0" smtClean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sym typeface="Wingdings" panose="05000000000000000000" pitchFamily="2" charset="2"/>
              </a:rPr>
              <a:t>Individuell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 err="1" smtClean="0">
                <a:sym typeface="Wingdings" panose="05000000000000000000" pitchFamily="2" charset="2"/>
              </a:rPr>
              <a:t>gestaltet</a:t>
            </a:r>
            <a:endParaRPr lang="en-US" dirty="0" smtClean="0">
              <a:sym typeface="Wingdings" panose="05000000000000000000" pitchFamily="2" charset="2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21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XML-Technologien |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BlackJack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XLink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Ikbal, Lorenzo, Markus, Patrick 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Desing</a:t>
            </a:r>
            <a:r>
              <a:rPr lang="de-DE" dirty="0"/>
              <a:t> - </a:t>
            </a:r>
            <a:r>
              <a:rPr lang="de-DE" dirty="0" smtClean="0"/>
              <a:t>Spielknöpfe</a:t>
            </a:r>
            <a:endParaRPr lang="de-DE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="" xmlns:a16="http://schemas.microsoft.com/office/drawing/2014/main" id="{7302F5AE-4D2C-4150-B9E2-D024082CFEC0}"/>
              </a:ext>
            </a:extLst>
          </p:cNvPr>
          <p:cNvCxnSpPr/>
          <p:nvPr/>
        </p:nvCxnSpPr>
        <p:spPr>
          <a:xfrm>
            <a:off x="128336" y="6441228"/>
            <a:ext cx="888732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="" xmlns:a16="http://schemas.microsoft.com/office/drawing/2014/main" id="{A7592D7D-48DB-43C1-B3AA-847B6CCB0F1D}"/>
              </a:ext>
            </a:extLst>
          </p:cNvPr>
          <p:cNvCxnSpPr/>
          <p:nvPr/>
        </p:nvCxnSpPr>
        <p:spPr>
          <a:xfrm>
            <a:off x="128336" y="1492239"/>
            <a:ext cx="888732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9" name="Grafik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4709" y="4225539"/>
            <a:ext cx="1612693" cy="1770028"/>
          </a:xfrm>
          <a:prstGeom prst="rect">
            <a:avLst/>
          </a:prstGeom>
        </p:spPr>
      </p:pic>
      <p:pic>
        <p:nvPicPr>
          <p:cNvPr id="13" name="Grafik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3314" y="4731995"/>
            <a:ext cx="2476846" cy="1314633"/>
          </a:xfrm>
          <a:prstGeom prst="rect">
            <a:avLst/>
          </a:prstGeom>
        </p:spPr>
      </p:pic>
      <p:pic>
        <p:nvPicPr>
          <p:cNvPr id="14" name="Grafik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6432" y="3400969"/>
            <a:ext cx="3495804" cy="1140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4011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22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XML-Technologien |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BlackJack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XLink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Ikbal, Lorenzo, Markus, Patrick 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Design – Spieldesign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="" xmlns:a16="http://schemas.microsoft.com/office/drawing/2014/main" id="{20B3CA43-D192-4217-8D0A-EA6C38596C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090" y="1762188"/>
            <a:ext cx="8508999" cy="4586473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Lobby</a:t>
            </a:r>
          </a:p>
          <a:p>
            <a:pPr marL="823913" lvl="3" indent="-285750">
              <a:buFont typeface="Arial" panose="020B0604020202020204" pitchFamily="34" charset="0"/>
              <a:buChar char="•"/>
            </a:pPr>
            <a:r>
              <a:rPr lang="en-US" sz="1800" dirty="0" err="1"/>
              <a:t>Startpunkt</a:t>
            </a:r>
            <a:r>
              <a:rPr lang="en-US" sz="1800" dirty="0"/>
              <a:t> </a:t>
            </a:r>
            <a:r>
              <a:rPr lang="en-US" sz="1800" dirty="0" err="1"/>
              <a:t>eines</a:t>
            </a:r>
            <a:r>
              <a:rPr lang="en-US" sz="1800" dirty="0"/>
              <a:t> </a:t>
            </a:r>
            <a:r>
              <a:rPr lang="en-US" sz="1800" dirty="0" err="1"/>
              <a:t>jeden</a:t>
            </a:r>
            <a:r>
              <a:rPr lang="en-US" sz="1800" dirty="0"/>
              <a:t> </a:t>
            </a:r>
            <a:r>
              <a:rPr lang="en-US" sz="1800" dirty="0" err="1"/>
              <a:t>Spielers</a:t>
            </a:r>
            <a:endParaRPr lang="en-US" sz="1800" dirty="0"/>
          </a:p>
          <a:p>
            <a:pPr marL="823913" lvl="3" indent="-285750">
              <a:buFont typeface="Arial" panose="020B0604020202020204" pitchFamily="34" charset="0"/>
              <a:buChar char="•"/>
            </a:pPr>
            <a:r>
              <a:rPr lang="en-US" sz="1800" dirty="0" err="1"/>
              <a:t>Liste</a:t>
            </a:r>
            <a:r>
              <a:rPr lang="en-US" sz="1800" dirty="0"/>
              <a:t> von </a:t>
            </a:r>
            <a:r>
              <a:rPr lang="en-US" sz="1800" dirty="0" err="1"/>
              <a:t>allen</a:t>
            </a:r>
            <a:r>
              <a:rPr lang="en-US" sz="1800" dirty="0"/>
              <a:t> </a:t>
            </a:r>
            <a:r>
              <a:rPr lang="en-US" sz="1800" dirty="0" err="1"/>
              <a:t>Spielen</a:t>
            </a:r>
            <a:r>
              <a:rPr lang="en-US" sz="1800" dirty="0"/>
              <a:t>, </a:t>
            </a:r>
            <a:r>
              <a:rPr lang="en-US" sz="1800" dirty="0" err="1"/>
              <a:t>verfügbar</a:t>
            </a:r>
            <a:r>
              <a:rPr lang="en-US" sz="1800" dirty="0"/>
              <a:t> und </a:t>
            </a:r>
            <a:r>
              <a:rPr lang="en-US" sz="1800" dirty="0" err="1"/>
              <a:t>nicht</a:t>
            </a:r>
            <a:r>
              <a:rPr lang="en-US" sz="1800" dirty="0"/>
              <a:t> </a:t>
            </a:r>
            <a:r>
              <a:rPr lang="en-US" sz="1800" dirty="0" err="1"/>
              <a:t>verfügbar</a:t>
            </a:r>
            <a:endParaRPr lang="en-US" sz="1800" dirty="0"/>
          </a:p>
          <a:p>
            <a:pPr marL="823913" lvl="3" indent="-285750">
              <a:buFont typeface="Arial" panose="020B0604020202020204" pitchFamily="34" charset="0"/>
              <a:buChar char="•"/>
            </a:pPr>
            <a:r>
              <a:rPr lang="en-US" sz="1800" dirty="0"/>
              <a:t>Spiel </a:t>
            </a:r>
            <a:r>
              <a:rPr lang="en-US" sz="1800" dirty="0" err="1"/>
              <a:t>erstellen</a:t>
            </a:r>
            <a:r>
              <a:rPr lang="en-US" sz="1800" dirty="0"/>
              <a:t> </a:t>
            </a:r>
            <a:r>
              <a:rPr lang="en-US" sz="1800" dirty="0" err="1"/>
              <a:t>oder</a:t>
            </a:r>
            <a:r>
              <a:rPr lang="en-US" sz="1800" dirty="0"/>
              <a:t> </a:t>
            </a:r>
            <a:r>
              <a:rPr lang="en-US" sz="1800" dirty="0" err="1"/>
              <a:t>beitreten</a:t>
            </a:r>
            <a:endParaRPr lang="en-US" sz="1800" dirty="0"/>
          </a:p>
          <a:p>
            <a:pPr marL="823913" lvl="3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="" xmlns:a16="http://schemas.microsoft.com/office/drawing/2014/main" id="{7302F5AE-4D2C-4150-B9E2-D024082CFEC0}"/>
              </a:ext>
            </a:extLst>
          </p:cNvPr>
          <p:cNvCxnSpPr/>
          <p:nvPr/>
        </p:nvCxnSpPr>
        <p:spPr>
          <a:xfrm>
            <a:off x="128336" y="6441228"/>
            <a:ext cx="888732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="" xmlns:a16="http://schemas.microsoft.com/office/drawing/2014/main" id="{A7592D7D-48DB-43C1-B3AA-847B6CCB0F1D}"/>
              </a:ext>
            </a:extLst>
          </p:cNvPr>
          <p:cNvCxnSpPr/>
          <p:nvPr/>
        </p:nvCxnSpPr>
        <p:spPr>
          <a:xfrm>
            <a:off x="128336" y="1492239"/>
            <a:ext cx="888732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90372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23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XML-Technologien |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BlackJack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XLink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Ikbal, Lorenzo, Markus, Patrick 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Design – Spieldesign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="" xmlns:a16="http://schemas.microsoft.com/office/drawing/2014/main" id="{20B3CA43-D192-4217-8D0A-EA6C38596C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090" y="1762188"/>
            <a:ext cx="8508999" cy="4586473"/>
          </a:xfrm>
        </p:spPr>
        <p:txBody>
          <a:bodyPr/>
          <a:lstStyle/>
          <a:p>
            <a:pPr marL="823913" lvl="3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Spielmechanik</a:t>
            </a:r>
            <a:r>
              <a:rPr lang="en-US" sz="2000" dirty="0" smtClean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646113" lvl="2" indent="-285750">
              <a:buFont typeface="Arial" panose="020B0604020202020204" pitchFamily="34" charset="0"/>
              <a:buChar char="•"/>
            </a:pPr>
            <a:r>
              <a:rPr lang="en-US" dirty="0" err="1"/>
              <a:t>Spielablauf</a:t>
            </a:r>
            <a:r>
              <a:rPr lang="en-US" dirty="0"/>
              <a:t> </a:t>
            </a:r>
            <a:r>
              <a:rPr lang="en-US" dirty="0" err="1"/>
              <a:t>besteht</a:t>
            </a:r>
            <a:r>
              <a:rPr lang="en-US" dirty="0"/>
              <a:t> </a:t>
            </a:r>
            <a:r>
              <a:rPr lang="en-US" dirty="0" err="1"/>
              <a:t>aus</a:t>
            </a:r>
            <a:r>
              <a:rPr lang="en-US" dirty="0"/>
              <a:t> </a:t>
            </a:r>
            <a:r>
              <a:rPr lang="en-US" dirty="0" err="1"/>
              <a:t>sogenannten</a:t>
            </a:r>
            <a:r>
              <a:rPr lang="en-US" dirty="0"/>
              <a:t> “states</a:t>
            </a:r>
            <a:r>
              <a:rPr lang="en-US" dirty="0" smtClean="0"/>
              <a:t>”</a:t>
            </a:r>
            <a:endParaRPr lang="en-US" dirty="0"/>
          </a:p>
          <a:p>
            <a:pPr marL="646113" lvl="2" indent="-285750">
              <a:buFont typeface="Arial" panose="020B0604020202020204" pitchFamily="34" charset="0"/>
              <a:buChar char="•"/>
            </a:pPr>
            <a:r>
              <a:rPr lang="en-US" dirty="0" err="1"/>
              <a:t>Ein</a:t>
            </a:r>
            <a:r>
              <a:rPr lang="en-US" dirty="0"/>
              <a:t> </a:t>
            </a:r>
            <a:r>
              <a:rPr lang="en-US" dirty="0" err="1" smtClean="0"/>
              <a:t>Durch</a:t>
            </a:r>
            <a:r>
              <a:rPr lang="en-US" dirty="0" err="1" smtClean="0"/>
              <a:t>lauf</a:t>
            </a:r>
            <a:r>
              <a:rPr lang="en-US" dirty="0" smtClean="0"/>
              <a:t> </a:t>
            </a:r>
            <a:r>
              <a:rPr lang="en-US" dirty="0"/>
              <a:t>von ready bis continue </a:t>
            </a:r>
            <a:r>
              <a:rPr lang="en-US" dirty="0" err="1"/>
              <a:t>bezeichnen</a:t>
            </a:r>
            <a:r>
              <a:rPr lang="en-US" dirty="0"/>
              <a:t> </a:t>
            </a:r>
            <a:r>
              <a:rPr lang="en-US" dirty="0" err="1"/>
              <a:t>wir</a:t>
            </a:r>
            <a:r>
              <a:rPr lang="en-US" dirty="0"/>
              <a:t> </a:t>
            </a:r>
            <a:r>
              <a:rPr lang="en-US" dirty="0" err="1"/>
              <a:t>als</a:t>
            </a:r>
            <a:r>
              <a:rPr lang="en-US" dirty="0"/>
              <a:t> </a:t>
            </a:r>
            <a:r>
              <a:rPr lang="en-US" dirty="0" err="1"/>
              <a:t>eine</a:t>
            </a:r>
            <a:r>
              <a:rPr lang="en-US" dirty="0"/>
              <a:t> </a:t>
            </a:r>
            <a:r>
              <a:rPr lang="en-US" dirty="0" err="1" smtClean="0"/>
              <a:t>Runde</a:t>
            </a:r>
            <a:endParaRPr lang="en-US" dirty="0"/>
          </a:p>
          <a:p>
            <a:pPr marL="646113" lvl="2" indent="-285750">
              <a:buFont typeface="Arial" panose="020B0604020202020204" pitchFamily="34" charset="0"/>
              <a:buChar char="•"/>
            </a:pPr>
            <a:r>
              <a:rPr lang="en-US" dirty="0"/>
              <a:t>1-5 </a:t>
            </a:r>
            <a:r>
              <a:rPr lang="en-US" dirty="0" err="1"/>
              <a:t>Spieler</a:t>
            </a:r>
            <a:endParaRPr lang="en-US" dirty="0"/>
          </a:p>
          <a:p>
            <a:pPr marL="646113" lvl="2" indent="-285750">
              <a:buFont typeface="Arial" panose="020B0604020202020204" pitchFamily="34" charset="0"/>
              <a:buChar char="•"/>
            </a:pPr>
            <a:r>
              <a:rPr lang="en-US" dirty="0" err="1"/>
              <a:t>Jeder</a:t>
            </a:r>
            <a:r>
              <a:rPr lang="en-US" dirty="0"/>
              <a:t> </a:t>
            </a:r>
            <a:r>
              <a:rPr lang="en-US" dirty="0" err="1"/>
              <a:t>Spieler</a:t>
            </a:r>
            <a:r>
              <a:rPr lang="en-US" dirty="0"/>
              <a:t> muss auf den Zug des </a:t>
            </a:r>
            <a:r>
              <a:rPr lang="en-US" dirty="0" err="1"/>
              <a:t>anderen</a:t>
            </a:r>
            <a:r>
              <a:rPr lang="en-US" dirty="0"/>
              <a:t> </a:t>
            </a:r>
            <a:r>
              <a:rPr lang="en-US" dirty="0" err="1"/>
              <a:t>warten</a:t>
            </a:r>
            <a:r>
              <a:rPr lang="en-US" dirty="0"/>
              <a:t> (“</a:t>
            </a:r>
            <a:r>
              <a:rPr lang="en-US" dirty="0" err="1"/>
              <a:t>activePlayer</a:t>
            </a:r>
            <a:r>
              <a:rPr lang="en-US" dirty="0"/>
              <a:t>”)</a:t>
            </a:r>
          </a:p>
          <a:p>
            <a:pPr marL="646113" lvl="2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sym typeface="Wingdings" panose="05000000000000000000" pitchFamily="2" charset="2"/>
              </a:rPr>
              <a:t>Spielbeitritt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nur</a:t>
            </a:r>
            <a:r>
              <a:rPr lang="en-US" dirty="0">
                <a:sym typeface="Wingdings" panose="05000000000000000000" pitchFamily="2" charset="2"/>
              </a:rPr>
              <a:t> in </a:t>
            </a:r>
            <a:r>
              <a:rPr lang="en-US" dirty="0" err="1" smtClean="0">
                <a:sym typeface="Wingdings" panose="05000000000000000000" pitchFamily="2" charset="2"/>
              </a:rPr>
              <a:t>während</a:t>
            </a:r>
            <a:r>
              <a:rPr lang="en-US" dirty="0" smtClean="0">
                <a:sym typeface="Wingdings" panose="05000000000000000000" pitchFamily="2" charset="2"/>
              </a:rPr>
              <a:t> der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>
                <a:sym typeface="Wingdings" panose="05000000000000000000" pitchFamily="2" charset="2"/>
              </a:rPr>
              <a:t>“Ready Phase</a:t>
            </a:r>
            <a:r>
              <a:rPr lang="en-US" dirty="0" smtClean="0">
                <a:sym typeface="Wingdings" panose="05000000000000000000" pitchFamily="2" charset="2"/>
              </a:rPr>
              <a:t>” </a:t>
            </a:r>
            <a:r>
              <a:rPr lang="en-US" dirty="0" err="1" smtClean="0">
                <a:sym typeface="Wingdings" panose="05000000000000000000" pitchFamily="2" charset="2"/>
              </a:rPr>
              <a:t>möglich</a:t>
            </a:r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="" xmlns:a16="http://schemas.microsoft.com/office/drawing/2014/main" id="{7302F5AE-4D2C-4150-B9E2-D024082CFEC0}"/>
              </a:ext>
            </a:extLst>
          </p:cNvPr>
          <p:cNvCxnSpPr/>
          <p:nvPr/>
        </p:nvCxnSpPr>
        <p:spPr>
          <a:xfrm>
            <a:off x="128336" y="6441228"/>
            <a:ext cx="888732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="" xmlns:a16="http://schemas.microsoft.com/office/drawing/2014/main" id="{A7592D7D-48DB-43C1-B3AA-847B6CCB0F1D}"/>
              </a:ext>
            </a:extLst>
          </p:cNvPr>
          <p:cNvCxnSpPr/>
          <p:nvPr/>
        </p:nvCxnSpPr>
        <p:spPr>
          <a:xfrm>
            <a:off x="128336" y="1492239"/>
            <a:ext cx="888732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78547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24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XML-Technologien |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BlackJack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XLink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Ikbal, Lorenzo, Markus, Patrick 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Design – Spieldesign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="" xmlns:a16="http://schemas.microsoft.com/office/drawing/2014/main" id="{20B3CA43-D192-4217-8D0A-EA6C38596C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090" y="1762188"/>
            <a:ext cx="8508999" cy="4586473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 smtClean="0"/>
              <a:t>Spielablauf</a:t>
            </a:r>
            <a:endParaRPr lang="en-US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823913" lvl="3" indent="-285750">
              <a:buFont typeface="Arial" panose="020B0604020202020204" pitchFamily="34" charset="0"/>
              <a:buChar char="•"/>
            </a:pPr>
            <a:r>
              <a:rPr lang="en-US" sz="1600" dirty="0"/>
              <a:t>Start: 10.000 </a:t>
            </a:r>
            <a:r>
              <a:rPr lang="en-US" sz="1600" dirty="0" err="1"/>
              <a:t>Kontostand</a:t>
            </a:r>
            <a:endParaRPr lang="en-US" sz="1600" dirty="0"/>
          </a:p>
          <a:p>
            <a:pPr marL="823913" lvl="3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Ziel</a:t>
            </a:r>
            <a:r>
              <a:rPr lang="en-US" sz="1600" dirty="0"/>
              <a:t>: </a:t>
            </a:r>
            <a:r>
              <a:rPr lang="en-US" sz="1600" dirty="0" err="1"/>
              <a:t>Kontostand</a:t>
            </a:r>
            <a:r>
              <a:rPr lang="en-US" sz="1600" dirty="0"/>
              <a:t> </a:t>
            </a:r>
            <a:r>
              <a:rPr lang="en-US" sz="1600" dirty="0" err="1" smtClean="0"/>
              <a:t>maximieren</a:t>
            </a:r>
            <a:endParaRPr lang="en-US" sz="1600" dirty="0"/>
          </a:p>
          <a:p>
            <a:pPr marL="823913" lvl="3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Spieler</a:t>
            </a:r>
            <a:r>
              <a:rPr lang="en-US" sz="1600" dirty="0"/>
              <a:t>, </a:t>
            </a:r>
            <a:r>
              <a:rPr lang="en-US" sz="1600" dirty="0" err="1"/>
              <a:t>deren</a:t>
            </a:r>
            <a:r>
              <a:rPr lang="en-US" sz="1600" dirty="0"/>
              <a:t> </a:t>
            </a:r>
            <a:r>
              <a:rPr lang="en-US" sz="1600" dirty="0" err="1"/>
              <a:t>Kontostand</a:t>
            </a:r>
            <a:r>
              <a:rPr lang="en-US" sz="1600" dirty="0"/>
              <a:t> </a:t>
            </a:r>
            <a:r>
              <a:rPr lang="en-US" sz="1600" dirty="0" err="1"/>
              <a:t>nicht</a:t>
            </a:r>
            <a:r>
              <a:rPr lang="en-US" sz="1600" dirty="0"/>
              <a:t> </a:t>
            </a:r>
            <a:r>
              <a:rPr lang="en-US" sz="1600" dirty="0" err="1" smtClean="0"/>
              <a:t>ausreicht</a:t>
            </a:r>
            <a:r>
              <a:rPr lang="en-US" sz="1600" dirty="0" smtClean="0"/>
              <a:t>, um den </a:t>
            </a:r>
            <a:r>
              <a:rPr lang="en-US" sz="1600" dirty="0" err="1"/>
              <a:t>minimalen</a:t>
            </a:r>
            <a:r>
              <a:rPr lang="en-US" sz="1600" dirty="0"/>
              <a:t> </a:t>
            </a:r>
            <a:r>
              <a:rPr lang="en-US" sz="1600" dirty="0" err="1"/>
              <a:t>Einsatz</a:t>
            </a:r>
            <a:r>
              <a:rPr lang="en-US" sz="1600" dirty="0"/>
              <a:t> </a:t>
            </a:r>
            <a:r>
              <a:rPr lang="en-US" sz="1600" dirty="0" err="1"/>
              <a:t>zu</a:t>
            </a:r>
            <a:r>
              <a:rPr lang="en-US" sz="1600" dirty="0"/>
              <a:t> </a:t>
            </a:r>
            <a:r>
              <a:rPr lang="en-US" sz="1600" dirty="0" err="1"/>
              <a:t>zahlen</a:t>
            </a:r>
            <a:r>
              <a:rPr lang="en-US" sz="1600" dirty="0"/>
              <a:t>,</a:t>
            </a:r>
            <a:br>
              <a:rPr lang="en-US" sz="1600" dirty="0"/>
            </a:br>
            <a:r>
              <a:rPr lang="en-US" sz="1600" dirty="0" err="1"/>
              <a:t>werden</a:t>
            </a:r>
            <a:r>
              <a:rPr lang="en-US" sz="1600" dirty="0"/>
              <a:t> </a:t>
            </a:r>
            <a:r>
              <a:rPr lang="en-US" sz="1600" dirty="0" err="1"/>
              <a:t>automatisch</a:t>
            </a:r>
            <a:r>
              <a:rPr lang="en-US" sz="1600" dirty="0"/>
              <a:t> </a:t>
            </a:r>
            <a:r>
              <a:rPr lang="en-US" sz="1600" dirty="0" err="1"/>
              <a:t>gelöscht</a:t>
            </a:r>
            <a:endParaRPr lang="en-US" sz="1600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="" xmlns:a16="http://schemas.microsoft.com/office/drawing/2014/main" id="{7302F5AE-4D2C-4150-B9E2-D024082CFEC0}"/>
              </a:ext>
            </a:extLst>
          </p:cNvPr>
          <p:cNvCxnSpPr/>
          <p:nvPr/>
        </p:nvCxnSpPr>
        <p:spPr>
          <a:xfrm>
            <a:off x="128336" y="6441228"/>
            <a:ext cx="888732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="" xmlns:a16="http://schemas.microsoft.com/office/drawing/2014/main" id="{A7592D7D-48DB-43C1-B3AA-847B6CCB0F1D}"/>
              </a:ext>
            </a:extLst>
          </p:cNvPr>
          <p:cNvCxnSpPr/>
          <p:nvPr/>
        </p:nvCxnSpPr>
        <p:spPr>
          <a:xfrm>
            <a:off x="128336" y="1492239"/>
            <a:ext cx="888732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8658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25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XML-Technologien |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BlackJack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XLink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Ikbal, Lorenzo, Markus, Patrick 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Design – Spieldesign Rundenablauf 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="" xmlns:a16="http://schemas.microsoft.com/office/drawing/2014/main" id="{7302F5AE-4D2C-4150-B9E2-D024082CFEC0}"/>
              </a:ext>
            </a:extLst>
          </p:cNvPr>
          <p:cNvCxnSpPr/>
          <p:nvPr/>
        </p:nvCxnSpPr>
        <p:spPr>
          <a:xfrm>
            <a:off x="128336" y="6441228"/>
            <a:ext cx="888732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="" xmlns:a16="http://schemas.microsoft.com/office/drawing/2014/main" id="{A7592D7D-48DB-43C1-B3AA-847B6CCB0F1D}"/>
              </a:ext>
            </a:extLst>
          </p:cNvPr>
          <p:cNvCxnSpPr/>
          <p:nvPr/>
        </p:nvCxnSpPr>
        <p:spPr>
          <a:xfrm>
            <a:off x="128336" y="1492239"/>
            <a:ext cx="888732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9" name="Picture 8" descr="A close up of a map&#10;&#10;Description automatically generated">
            <a:extLst>
              <a:ext uri="{FF2B5EF4-FFF2-40B4-BE49-F238E27FC236}">
                <a16:creationId xmlns="" xmlns:a16="http://schemas.microsoft.com/office/drawing/2014/main" id="{EE0F07DF-9105-480C-8C21-68C1469DF5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121" y="1669622"/>
            <a:ext cx="6593634" cy="4679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9174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26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XML-Technologien |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BlackJack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XLink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Ikbal, Lorenzo, Markus, Patrick 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="" xmlns:a16="http://schemas.microsoft.com/office/drawing/2014/main" id="{20B3CA43-D192-4217-8D0A-EA6C38596C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090" y="1762188"/>
            <a:ext cx="8508999" cy="4586473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dirty="0" err="1"/>
              <a:t>Einführung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Technologien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Design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Architektur</a:t>
            </a:r>
            <a:endParaRPr lang="en-US" dirty="0">
              <a:solidFill>
                <a:schemeClr val="bg2">
                  <a:lumMod val="60000"/>
                  <a:lumOff val="40000"/>
                </a:schemeClr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Testing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Herausforderungen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Entwicklung</a:t>
            </a:r>
            <a:r>
              <a:rPr lang="en-US" dirty="0"/>
              <a:t> und </a:t>
            </a:r>
            <a:r>
              <a:rPr lang="en-US" dirty="0" err="1"/>
              <a:t>Organisation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Demo</a:t>
            </a:r>
            <a:endParaRPr lang="x-none" dirty="0"/>
          </a:p>
          <a:p>
            <a:endParaRPr lang="x-none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="" xmlns:a16="http://schemas.microsoft.com/office/drawing/2014/main" id="{7302F5AE-4D2C-4150-B9E2-D024082CFEC0}"/>
              </a:ext>
            </a:extLst>
          </p:cNvPr>
          <p:cNvCxnSpPr/>
          <p:nvPr/>
        </p:nvCxnSpPr>
        <p:spPr>
          <a:xfrm>
            <a:off x="128336" y="6441228"/>
            <a:ext cx="888732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="" xmlns:a16="http://schemas.microsoft.com/office/drawing/2014/main" id="{A7592D7D-48DB-43C1-B3AA-847B6CCB0F1D}"/>
              </a:ext>
            </a:extLst>
          </p:cNvPr>
          <p:cNvCxnSpPr/>
          <p:nvPr/>
        </p:nvCxnSpPr>
        <p:spPr>
          <a:xfrm>
            <a:off x="128336" y="1492239"/>
            <a:ext cx="888732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32156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27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XML-Technologien |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BlackJack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XLink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Ikbal, Lorenzo, Markus, Patrick 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Model View Controller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="" xmlns:a16="http://schemas.microsoft.com/office/drawing/2014/main" id="{7302F5AE-4D2C-4150-B9E2-D024082CFEC0}"/>
              </a:ext>
            </a:extLst>
          </p:cNvPr>
          <p:cNvCxnSpPr/>
          <p:nvPr/>
        </p:nvCxnSpPr>
        <p:spPr>
          <a:xfrm>
            <a:off x="128336" y="6441228"/>
            <a:ext cx="888732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="" xmlns:a16="http://schemas.microsoft.com/office/drawing/2014/main" id="{A7592D7D-48DB-43C1-B3AA-847B6CCB0F1D}"/>
              </a:ext>
            </a:extLst>
          </p:cNvPr>
          <p:cNvCxnSpPr/>
          <p:nvPr/>
        </p:nvCxnSpPr>
        <p:spPr>
          <a:xfrm>
            <a:off x="128336" y="1492239"/>
            <a:ext cx="888732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1026" name="Picture 2" descr="Model-view-controller architecture">
            <a:extLst>
              <a:ext uri="{FF2B5EF4-FFF2-40B4-BE49-F238E27FC236}">
                <a16:creationId xmlns="" xmlns:a16="http://schemas.microsoft.com/office/drawing/2014/main" id="{2358124C-C0B1-48C0-B3C7-E728416282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5632" y="1616566"/>
            <a:ext cx="4932947" cy="434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1046C7C5-0A57-40C1-ABDB-B1EE8C4DEA97}"/>
              </a:ext>
            </a:extLst>
          </p:cNvPr>
          <p:cNvSpPr/>
          <p:nvPr/>
        </p:nvSpPr>
        <p:spPr>
          <a:xfrm>
            <a:off x="72190" y="6055854"/>
            <a:ext cx="9464842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hlinkClick r:id="rId3"/>
              </a:rPr>
              <a:t>https://www.researchgate.net/figure/Model-view-controller-architecture_fig7_320249584</a:t>
            </a:r>
            <a:endParaRPr lang="x-none" sz="1100" dirty="0"/>
          </a:p>
        </p:txBody>
      </p:sp>
    </p:spTree>
    <p:extLst>
      <p:ext uri="{BB962C8B-B14F-4D97-AF65-F5344CB8AC3E}">
        <p14:creationId xmlns:p14="http://schemas.microsoft.com/office/powerpoint/2010/main" val="27256596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>
            <a:extLst>
              <a:ext uri="{FF2B5EF4-FFF2-40B4-BE49-F238E27FC236}">
                <a16:creationId xmlns="" xmlns:a16="http://schemas.microsoft.com/office/drawing/2014/main" id="{A6BCC77F-E176-4B96-AAD8-9D0284DC35AA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319090" y="1845170"/>
            <a:ext cx="4180910" cy="3682301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RestXQ</a:t>
            </a:r>
            <a:r>
              <a:rPr lang="en-US" dirty="0"/>
              <a:t> API</a:t>
            </a:r>
          </a:p>
          <a:p>
            <a:pPr marL="823913" lvl="3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Xquery</a:t>
            </a:r>
            <a:r>
              <a:rPr lang="en-US" sz="1600" dirty="0"/>
              <a:t> </a:t>
            </a:r>
            <a:r>
              <a:rPr lang="en-US" sz="1600" dirty="0" err="1"/>
              <a:t>als</a:t>
            </a:r>
            <a:r>
              <a:rPr lang="en-US" sz="1600" dirty="0"/>
              <a:t> </a:t>
            </a:r>
            <a:r>
              <a:rPr lang="en-US" sz="1600" dirty="0" err="1"/>
              <a:t>serverseitige</a:t>
            </a:r>
            <a:r>
              <a:rPr lang="en-US" sz="1600" dirty="0"/>
              <a:t> </a:t>
            </a:r>
            <a:r>
              <a:rPr lang="en-US" sz="1600" dirty="0" err="1"/>
              <a:t>Sprache</a:t>
            </a:r>
            <a:r>
              <a:rPr lang="en-US" sz="1600" dirty="0"/>
              <a:t> </a:t>
            </a:r>
            <a:r>
              <a:rPr lang="en-US" sz="1600" dirty="0" err="1"/>
              <a:t>für</a:t>
            </a:r>
            <a:r>
              <a:rPr lang="en-US" sz="1600" dirty="0"/>
              <a:t> </a:t>
            </a:r>
            <a:r>
              <a:rPr lang="en-US" sz="1600" dirty="0" err="1"/>
              <a:t>Verarbeitung</a:t>
            </a: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>
                <a:sym typeface="Wingdings" panose="05000000000000000000" pitchFamily="2" charset="2"/>
              </a:rPr>
              <a:t></a:t>
            </a:r>
            <a:r>
              <a:rPr lang="en-US" sz="1600" dirty="0"/>
              <a:t> </a:t>
            </a:r>
            <a:r>
              <a:rPr lang="en-US" sz="1600" dirty="0" err="1"/>
              <a:t>mappen</a:t>
            </a:r>
            <a:r>
              <a:rPr lang="en-US" sz="1600" dirty="0"/>
              <a:t> von Client HTTP Request </a:t>
            </a:r>
            <a:r>
              <a:rPr lang="en-US" sz="1600" dirty="0" err="1"/>
              <a:t>zu</a:t>
            </a:r>
            <a:r>
              <a:rPr lang="en-US" sz="1600" dirty="0"/>
              <a:t> </a:t>
            </a:r>
            <a:r>
              <a:rPr lang="en-US" sz="1600" dirty="0" err="1"/>
              <a:t>Xquery</a:t>
            </a:r>
            <a:r>
              <a:rPr lang="en-US" sz="1600" dirty="0"/>
              <a:t> </a:t>
            </a:r>
            <a:r>
              <a:rPr lang="en-US" sz="1600" dirty="0" err="1"/>
              <a:t>Funktionen</a:t>
            </a:r>
            <a:endParaRPr lang="en-US" sz="1600" dirty="0"/>
          </a:p>
          <a:p>
            <a:pPr marL="823913" lvl="3" indent="-285750">
              <a:buFont typeface="Arial" panose="020B0604020202020204" pitchFamily="34" charset="0"/>
              <a:buChar char="•"/>
            </a:pPr>
            <a:r>
              <a:rPr lang="en-US" sz="1600" dirty="0"/>
              <a:t>Annotation </a:t>
            </a:r>
            <a:r>
              <a:rPr lang="en-US" sz="1600" dirty="0" err="1"/>
              <a:t>über</a:t>
            </a:r>
            <a:r>
              <a:rPr lang="en-US" sz="1600" dirty="0"/>
              <a:t> %</a:t>
            </a:r>
            <a:r>
              <a:rPr lang="en-US" sz="1600" dirty="0" err="1"/>
              <a:t>rest:GET</a:t>
            </a:r>
            <a:r>
              <a:rPr lang="en-US" sz="1600" dirty="0"/>
              <a:t> (</a:t>
            </a:r>
            <a:r>
              <a:rPr lang="en-US" sz="1600" dirty="0" err="1"/>
              <a:t>oder</a:t>
            </a:r>
            <a:r>
              <a:rPr lang="en-US" sz="1600" dirty="0"/>
              <a:t> POST) und %</a:t>
            </a:r>
            <a:r>
              <a:rPr lang="en-US" sz="1600" dirty="0" err="1"/>
              <a:t>rest:path</a:t>
            </a:r>
            <a:r>
              <a:rPr lang="en-US" sz="1600" dirty="0"/>
              <a:t>(“</a:t>
            </a:r>
            <a:r>
              <a:rPr lang="en-US" sz="1600" dirty="0" err="1"/>
              <a:t>Url</a:t>
            </a:r>
            <a:r>
              <a:rPr lang="en-US" sz="1600" dirty="0"/>
              <a:t>”)</a:t>
            </a:r>
            <a:endParaRPr lang="x-none" sz="1600" dirty="0"/>
          </a:p>
          <a:p>
            <a:pPr marL="823913" lvl="3" indent="-285750">
              <a:buFont typeface="Arial" panose="020B0604020202020204" pitchFamily="34" charset="0"/>
              <a:buChar char="•"/>
            </a:pPr>
            <a:r>
              <a:rPr lang="en-US" sz="1600" dirty="0"/>
              <a:t>Problem: </a:t>
            </a:r>
            <a:r>
              <a:rPr lang="en-US" sz="1600" dirty="0" err="1"/>
              <a:t>Viele</a:t>
            </a:r>
            <a:r>
              <a:rPr lang="en-US" sz="1600" dirty="0"/>
              <a:t> </a:t>
            </a:r>
            <a:r>
              <a:rPr lang="en-US" sz="1600" dirty="0" err="1"/>
              <a:t>Funktion</a:t>
            </a:r>
            <a:r>
              <a:rPr lang="en-US" sz="1600" dirty="0"/>
              <a:t> </a:t>
            </a:r>
            <a:r>
              <a:rPr lang="en-US" sz="1600" dirty="0" err="1"/>
              <a:t>benötigen</a:t>
            </a:r>
            <a:r>
              <a:rPr lang="en-US" sz="1600" dirty="0"/>
              <a:t> Parameter </a:t>
            </a:r>
            <a:r>
              <a:rPr lang="en-US" sz="1600" dirty="0" err="1"/>
              <a:t>wie</a:t>
            </a:r>
            <a:r>
              <a:rPr lang="en-US" sz="1600" dirty="0"/>
              <a:t> “</a:t>
            </a:r>
            <a:r>
              <a:rPr lang="en-US" sz="1600" dirty="0" err="1"/>
              <a:t>gameID</a:t>
            </a:r>
            <a:r>
              <a:rPr lang="en-US" sz="1600" dirty="0"/>
              <a:t>” </a:t>
            </a:r>
            <a:br>
              <a:rPr lang="en-US" sz="1600" dirty="0"/>
            </a:br>
            <a:r>
              <a:rPr lang="en-US" sz="1600" dirty="0" err="1"/>
              <a:t>Lösung</a:t>
            </a:r>
            <a:r>
              <a:rPr lang="en-US" sz="1600" dirty="0"/>
              <a:t>: </a:t>
            </a:r>
            <a:r>
              <a:rPr lang="en-US" sz="1600" dirty="0" err="1"/>
              <a:t>Pfad</a:t>
            </a:r>
            <a:r>
              <a:rPr lang="en-US" sz="1600" dirty="0"/>
              <a:t> </a:t>
            </a:r>
            <a:r>
              <a:rPr lang="en-US" sz="1600" dirty="0" err="1"/>
              <a:t>parametrisieren</a:t>
            </a:r>
            <a:endParaRPr lang="en-US" sz="1600" dirty="0"/>
          </a:p>
          <a:p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pic>
        <p:nvPicPr>
          <p:cNvPr id="19" name="Content Placeholder 18" descr="A screenshot of a cell phone&#10;&#10;Description automatically generated">
            <a:extLst>
              <a:ext uri="{FF2B5EF4-FFF2-40B4-BE49-F238E27FC236}">
                <a16:creationId xmlns="" xmlns:a16="http://schemas.microsoft.com/office/drawing/2014/main" id="{8E08BEFE-B5DD-44DD-8FEA-393AB34AACA2}"/>
              </a:ext>
            </a:extLst>
          </p:cNvPr>
          <p:cNvPicPr>
            <a:picLocks noGrp="1" noChangeAspect="1"/>
          </p:cNvPicPr>
          <p:nvPr>
            <p:ph idx="15"/>
          </p:nvPr>
        </p:nvPicPr>
        <p:blipFill>
          <a:blip r:embed="rId2"/>
          <a:stretch>
            <a:fillRect/>
          </a:stretch>
        </p:blipFill>
        <p:spPr>
          <a:xfrm>
            <a:off x="4707857" y="1917221"/>
            <a:ext cx="4134154" cy="1366342"/>
          </a:xfrm>
        </p:spPr>
      </p:pic>
      <p:sp>
        <p:nvSpPr>
          <p:cNvPr id="4" name="Foliennummernplatzhalt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28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XML-Technologien |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BlackJack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XLink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Ikbal, Lorenzo, Markus, Patrick 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Client – Server Architektur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="" xmlns:a16="http://schemas.microsoft.com/office/drawing/2014/main" id="{7302F5AE-4D2C-4150-B9E2-D024082CFEC0}"/>
              </a:ext>
            </a:extLst>
          </p:cNvPr>
          <p:cNvCxnSpPr/>
          <p:nvPr/>
        </p:nvCxnSpPr>
        <p:spPr>
          <a:xfrm>
            <a:off x="128336" y="6441228"/>
            <a:ext cx="888732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="" xmlns:a16="http://schemas.microsoft.com/office/drawing/2014/main" id="{A7592D7D-48DB-43C1-B3AA-847B6CCB0F1D}"/>
              </a:ext>
            </a:extLst>
          </p:cNvPr>
          <p:cNvCxnSpPr/>
          <p:nvPr/>
        </p:nvCxnSpPr>
        <p:spPr>
          <a:xfrm>
            <a:off x="128336" y="1492239"/>
            <a:ext cx="888732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21" name="Picture 20" descr="A picture containing food&#10;&#10;Description automatically generated">
            <a:extLst>
              <a:ext uri="{FF2B5EF4-FFF2-40B4-BE49-F238E27FC236}">
                <a16:creationId xmlns="" xmlns:a16="http://schemas.microsoft.com/office/drawing/2014/main" id="{1BFD4763-2300-4DF7-A114-B616664510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0756" y="3429000"/>
            <a:ext cx="4134154" cy="1288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9942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29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XML-Technologien |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BlackJack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XLink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Ikbal, Lorenzo, Markus, Patrick 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Klassendiagramm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="" xmlns:a16="http://schemas.microsoft.com/office/drawing/2014/main" id="{7302F5AE-4D2C-4150-B9E2-D024082CFEC0}"/>
              </a:ext>
            </a:extLst>
          </p:cNvPr>
          <p:cNvCxnSpPr/>
          <p:nvPr/>
        </p:nvCxnSpPr>
        <p:spPr>
          <a:xfrm>
            <a:off x="128336" y="6441228"/>
            <a:ext cx="888732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="" xmlns:a16="http://schemas.microsoft.com/office/drawing/2014/main" id="{A7592D7D-48DB-43C1-B3AA-847B6CCB0F1D}"/>
              </a:ext>
            </a:extLst>
          </p:cNvPr>
          <p:cNvCxnSpPr/>
          <p:nvPr/>
        </p:nvCxnSpPr>
        <p:spPr>
          <a:xfrm>
            <a:off x="128336" y="1492239"/>
            <a:ext cx="888732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10" name="Content Placeholder 9" descr="A screenshot of a cell phone&#10;&#10;Description automatically generated">
            <a:extLst>
              <a:ext uri="{FF2B5EF4-FFF2-40B4-BE49-F238E27FC236}">
                <a16:creationId xmlns="" xmlns:a16="http://schemas.microsoft.com/office/drawing/2014/main" id="{A8F46C9F-749C-409C-8322-E931052C0A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35109" y="1617234"/>
            <a:ext cx="6673779" cy="4699000"/>
          </a:xfrm>
        </p:spPr>
      </p:pic>
    </p:spTree>
    <p:extLst>
      <p:ext uri="{BB962C8B-B14F-4D97-AF65-F5344CB8AC3E}">
        <p14:creationId xmlns:p14="http://schemas.microsoft.com/office/powerpoint/2010/main" val="15605115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3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XML-Technologien |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BlackJack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XLink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Ikbal, Lorenzo, Markus, Patrick 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="" xmlns:a16="http://schemas.microsoft.com/office/drawing/2014/main" id="{20B3CA43-D192-4217-8D0A-EA6C38596C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090" y="1762188"/>
            <a:ext cx="8508999" cy="4586473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Einführung</a:t>
            </a:r>
            <a:endParaRPr lang="en-US" dirty="0">
              <a:solidFill>
                <a:schemeClr val="bg2">
                  <a:lumMod val="60000"/>
                  <a:lumOff val="40000"/>
                </a:schemeClr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Technologien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Design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Architektur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Testing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Herausforderungen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Entwicklung</a:t>
            </a:r>
            <a:r>
              <a:rPr lang="en-US" dirty="0"/>
              <a:t> und </a:t>
            </a:r>
            <a:r>
              <a:rPr lang="en-US" dirty="0" err="1"/>
              <a:t>Organisation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Demo</a:t>
            </a:r>
            <a:endParaRPr lang="x-none" dirty="0"/>
          </a:p>
          <a:p>
            <a:endParaRPr lang="x-none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="" xmlns:a16="http://schemas.microsoft.com/office/drawing/2014/main" id="{7302F5AE-4D2C-4150-B9E2-D024082CFEC0}"/>
              </a:ext>
            </a:extLst>
          </p:cNvPr>
          <p:cNvCxnSpPr/>
          <p:nvPr/>
        </p:nvCxnSpPr>
        <p:spPr>
          <a:xfrm>
            <a:off x="128336" y="6441228"/>
            <a:ext cx="888732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="" xmlns:a16="http://schemas.microsoft.com/office/drawing/2014/main" id="{A7592D7D-48DB-43C1-B3AA-847B6CCB0F1D}"/>
              </a:ext>
            </a:extLst>
          </p:cNvPr>
          <p:cNvCxnSpPr/>
          <p:nvPr/>
        </p:nvCxnSpPr>
        <p:spPr>
          <a:xfrm>
            <a:off x="128336" y="1492239"/>
            <a:ext cx="888732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46492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30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XML-Technologien |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BlackJack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XLink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Ikbal, Lorenzo, Markus, Patrick 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Module - Controller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="" xmlns:a16="http://schemas.microsoft.com/office/drawing/2014/main" id="{20B3CA43-D192-4217-8D0A-EA6C38596C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090" y="1762188"/>
            <a:ext cx="8508999" cy="4586473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err="1"/>
              <a:t>Kontrolliert</a:t>
            </a:r>
            <a:r>
              <a:rPr lang="en-US" sz="1800" dirty="0"/>
              <a:t> den </a:t>
            </a:r>
            <a:r>
              <a:rPr lang="en-US" sz="1800" dirty="0" err="1"/>
              <a:t>Fluss</a:t>
            </a:r>
            <a:r>
              <a:rPr lang="en-US" sz="1800" dirty="0"/>
              <a:t> der </a:t>
            </a:r>
            <a:r>
              <a:rPr lang="en-US" sz="1800" dirty="0" err="1"/>
              <a:t>Applikation</a:t>
            </a:r>
            <a:r>
              <a:rPr lang="en-US" sz="1800" dirty="0"/>
              <a:t> </a:t>
            </a:r>
            <a:r>
              <a:rPr lang="en-US" sz="1800" dirty="0" err="1"/>
              <a:t>durch</a:t>
            </a:r>
            <a:r>
              <a:rPr lang="en-US" sz="1800" dirty="0"/>
              <a:t> </a:t>
            </a:r>
            <a:r>
              <a:rPr lang="en-US" sz="1800" dirty="0" err="1"/>
              <a:t>senden</a:t>
            </a:r>
            <a:r>
              <a:rPr lang="en-US" sz="1800" dirty="0"/>
              <a:t>/</a:t>
            </a:r>
            <a:r>
              <a:rPr lang="en-US" sz="1800" dirty="0" err="1"/>
              <a:t>erhalten</a:t>
            </a:r>
            <a:r>
              <a:rPr lang="en-US" sz="1800" dirty="0"/>
              <a:t> von REST Request/Responses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err="1"/>
              <a:t>Jede</a:t>
            </a:r>
            <a:r>
              <a:rPr lang="en-US" sz="1800" dirty="0"/>
              <a:t> </a:t>
            </a:r>
            <a:r>
              <a:rPr lang="en-US" sz="1800" dirty="0" err="1"/>
              <a:t>Funktion</a:t>
            </a:r>
            <a:r>
              <a:rPr lang="en-US" sz="1800" dirty="0"/>
              <a:t> </a:t>
            </a:r>
            <a:r>
              <a:rPr lang="en-US" sz="1800" dirty="0" err="1"/>
              <a:t>ist</a:t>
            </a:r>
            <a:r>
              <a:rPr lang="en-US" sz="1800" dirty="0"/>
              <a:t> </a:t>
            </a:r>
            <a:r>
              <a:rPr lang="en-US" sz="1800" dirty="0" err="1"/>
              <a:t>mit</a:t>
            </a:r>
            <a:r>
              <a:rPr lang="en-US" sz="1800" dirty="0"/>
              <a:t> </a:t>
            </a:r>
            <a:r>
              <a:rPr lang="en-US" sz="1800" dirty="0" err="1"/>
              <a:t>einer</a:t>
            </a:r>
            <a:r>
              <a:rPr lang="en-US" sz="1800" dirty="0"/>
              <a:t> </a:t>
            </a:r>
            <a:r>
              <a:rPr lang="en-US" sz="1800" dirty="0" err="1"/>
              <a:t>einzigartigen</a:t>
            </a:r>
            <a:r>
              <a:rPr lang="en-US" sz="1800" dirty="0"/>
              <a:t> URL </a:t>
            </a:r>
            <a:r>
              <a:rPr lang="en-US" sz="1800" dirty="0" err="1"/>
              <a:t>verknüpft</a:t>
            </a: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ym typeface="Wingdings" panose="05000000000000000000" pitchFamily="2" charset="2"/>
              </a:rPr>
              <a:t>Sehr </a:t>
            </a:r>
            <a:r>
              <a:rPr lang="en-US" sz="1800" dirty="0" err="1">
                <a:sym typeface="Wingdings" panose="05000000000000000000" pitchFamily="2" charset="2"/>
              </a:rPr>
              <a:t>hilfreich</a:t>
            </a:r>
            <a:r>
              <a:rPr lang="en-US" sz="1800" dirty="0">
                <a:sym typeface="Wingdings" panose="05000000000000000000" pitchFamily="2" charset="2"/>
              </a:rPr>
              <a:t> </a:t>
            </a:r>
            <a:r>
              <a:rPr lang="en-US" sz="1800" dirty="0" err="1">
                <a:sym typeface="Wingdings" panose="05000000000000000000" pitchFamily="2" charset="2"/>
              </a:rPr>
              <a:t>beim</a:t>
            </a:r>
            <a:r>
              <a:rPr lang="en-US" sz="1800" dirty="0">
                <a:sym typeface="Wingdings" panose="05000000000000000000" pitchFamily="2" charset="2"/>
              </a:rPr>
              <a:t> </a:t>
            </a:r>
            <a:r>
              <a:rPr lang="en-US" sz="1800" dirty="0" err="1">
                <a:sym typeface="Wingdings" panose="05000000000000000000" pitchFamily="2" charset="2"/>
              </a:rPr>
              <a:t>Testen</a:t>
            </a:r>
            <a:endParaRPr lang="en-US" sz="1800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err="1">
                <a:sym typeface="Wingdings" panose="05000000000000000000" pitchFamily="2" charset="2"/>
              </a:rPr>
              <a:t>Essenzielle</a:t>
            </a:r>
            <a:r>
              <a:rPr lang="en-US" sz="1800" dirty="0">
                <a:sym typeface="Wingdings" panose="05000000000000000000" pitchFamily="2" charset="2"/>
              </a:rPr>
              <a:t> </a:t>
            </a:r>
            <a:r>
              <a:rPr lang="en-US" sz="1800" dirty="0" err="1">
                <a:sym typeface="Wingdings" panose="05000000000000000000" pitchFamily="2" charset="2"/>
              </a:rPr>
              <a:t>Funktionen</a:t>
            </a:r>
            <a:endParaRPr lang="en-US" sz="1800" dirty="0">
              <a:sym typeface="Wingdings" panose="05000000000000000000" pitchFamily="2" charset="2"/>
            </a:endParaRPr>
          </a:p>
          <a:p>
            <a:pPr marL="823913" lvl="3" indent="-285750">
              <a:buFont typeface="Arial" panose="020B0604020202020204" pitchFamily="34" charset="0"/>
              <a:buChar char="•"/>
            </a:pPr>
            <a:r>
              <a:rPr lang="en-US" sz="1600" dirty="0">
                <a:sym typeface="Wingdings" panose="05000000000000000000" pitchFamily="2" charset="2"/>
              </a:rPr>
              <a:t>setup(), </a:t>
            </a:r>
            <a:r>
              <a:rPr lang="en-US" sz="1600" dirty="0" err="1">
                <a:sym typeface="Wingdings" panose="05000000000000000000" pitchFamily="2" charset="2"/>
              </a:rPr>
              <a:t>startingPage</a:t>
            </a:r>
            <a:r>
              <a:rPr lang="en-US" sz="1600" dirty="0">
                <a:sym typeface="Wingdings" panose="05000000000000000000" pitchFamily="2" charset="2"/>
              </a:rPr>
              <a:t>()</a:t>
            </a:r>
          </a:p>
          <a:p>
            <a:pPr marL="823913" lvl="3" indent="-285750">
              <a:buFont typeface="Arial" panose="020B0604020202020204" pitchFamily="34" charset="0"/>
              <a:buChar char="•"/>
            </a:pPr>
            <a:r>
              <a:rPr lang="en-US" sz="1600" dirty="0">
                <a:sym typeface="Wingdings" panose="05000000000000000000" pitchFamily="2" charset="2"/>
              </a:rPr>
              <a:t>join()</a:t>
            </a:r>
          </a:p>
          <a:p>
            <a:pPr marL="823913" lvl="3" indent="-285750">
              <a:buFont typeface="Arial" panose="020B0604020202020204" pitchFamily="34" charset="0"/>
              <a:buChar char="•"/>
            </a:pPr>
            <a:r>
              <a:rPr lang="en-US" sz="1600" dirty="0">
                <a:sym typeface="Wingdings" panose="05000000000000000000" pitchFamily="2" charset="2"/>
              </a:rPr>
              <a:t>draw()</a:t>
            </a:r>
            <a:endParaRPr lang="x-none" sz="1600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="" xmlns:a16="http://schemas.microsoft.com/office/drawing/2014/main" id="{7302F5AE-4D2C-4150-B9E2-D024082CFEC0}"/>
              </a:ext>
            </a:extLst>
          </p:cNvPr>
          <p:cNvCxnSpPr/>
          <p:nvPr/>
        </p:nvCxnSpPr>
        <p:spPr>
          <a:xfrm>
            <a:off x="128336" y="6441228"/>
            <a:ext cx="888732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="" xmlns:a16="http://schemas.microsoft.com/office/drawing/2014/main" id="{A7592D7D-48DB-43C1-B3AA-847B6CCB0F1D}"/>
              </a:ext>
            </a:extLst>
          </p:cNvPr>
          <p:cNvCxnSpPr/>
          <p:nvPr/>
        </p:nvCxnSpPr>
        <p:spPr>
          <a:xfrm>
            <a:off x="128336" y="1492239"/>
            <a:ext cx="888732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83676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31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XML-Technologien |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BlackJack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XLink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Ikbal, Lorenzo, Markus, Patrick 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Module - Modell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="" xmlns:a16="http://schemas.microsoft.com/office/drawing/2014/main" id="{20B3CA43-D192-4217-8D0A-EA6C38596C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090" y="1762188"/>
            <a:ext cx="8508999" cy="4586473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Game</a:t>
            </a:r>
          </a:p>
          <a:p>
            <a:pPr marL="823913" lvl="3" indent="-285750">
              <a:buFont typeface="Arial" panose="020B0604020202020204" pitchFamily="34" charset="0"/>
              <a:buChar char="•"/>
            </a:pPr>
            <a:r>
              <a:rPr lang="en-US" dirty="0"/>
              <a:t>Kern des </a:t>
            </a:r>
            <a:r>
              <a:rPr lang="en-US" dirty="0" err="1"/>
              <a:t>Modells</a:t>
            </a:r>
            <a:r>
              <a:rPr lang="en-US" dirty="0"/>
              <a:t> und </a:t>
            </a:r>
            <a:r>
              <a:rPr lang="en-US" dirty="0" err="1"/>
              <a:t>Logik</a:t>
            </a:r>
            <a:endParaRPr lang="en-US" dirty="0"/>
          </a:p>
          <a:p>
            <a:pPr marL="823913" lvl="3" indent="-285750">
              <a:buFont typeface="Arial" panose="020B0604020202020204" pitchFamily="34" charset="0"/>
              <a:buChar char="•"/>
            </a:pPr>
            <a:r>
              <a:rPr lang="en-US" dirty="0" err="1"/>
              <a:t>setActivePlayer</a:t>
            </a:r>
            <a:r>
              <a:rPr lang="en-US" dirty="0"/>
              <a:t>($</a:t>
            </a:r>
            <a:r>
              <a:rPr lang="en-US" dirty="0" err="1"/>
              <a:t>gameID</a:t>
            </a:r>
            <a:r>
              <a:rPr lang="en-US" dirty="0"/>
              <a:t>)</a:t>
            </a:r>
          </a:p>
          <a:p>
            <a:pPr marL="823913" lvl="3" indent="-285750">
              <a:buFont typeface="Arial" panose="020B0604020202020204" pitchFamily="34" charset="0"/>
              <a:buChar char="•"/>
            </a:pPr>
            <a:r>
              <a:rPr lang="en-US" dirty="0" err="1"/>
              <a:t>finishRound</a:t>
            </a:r>
            <a:r>
              <a:rPr lang="en-US" dirty="0"/>
              <a:t>($</a:t>
            </a:r>
            <a:r>
              <a:rPr lang="en-US" dirty="0" err="1"/>
              <a:t>gameID</a:t>
            </a:r>
            <a:r>
              <a:rPr lang="en-US" dirty="0"/>
              <a:t>, $continue)</a:t>
            </a:r>
          </a:p>
          <a:p>
            <a:pPr marL="823913" lvl="3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Player</a:t>
            </a:r>
          </a:p>
          <a:p>
            <a:pPr marL="823913" lvl="3" indent="-285750">
              <a:buFont typeface="Arial" panose="020B0604020202020204" pitchFamily="34" charset="0"/>
              <a:buChar char="•"/>
            </a:pPr>
            <a:r>
              <a:rPr lang="en-US" dirty="0" err="1"/>
              <a:t>Teil</a:t>
            </a:r>
            <a:r>
              <a:rPr lang="en-US" dirty="0"/>
              <a:t> des </a:t>
            </a:r>
            <a:r>
              <a:rPr lang="en-US" dirty="0" err="1"/>
              <a:t>Modells</a:t>
            </a:r>
            <a:endParaRPr lang="en-US" dirty="0"/>
          </a:p>
          <a:p>
            <a:pPr marL="823913" lvl="3" indent="-285750">
              <a:buFont typeface="Arial" panose="020B0604020202020204" pitchFamily="34" charset="0"/>
              <a:buChar char="•"/>
            </a:pPr>
            <a:r>
              <a:rPr lang="en-US" dirty="0" err="1"/>
              <a:t>Spieler</a:t>
            </a:r>
            <a:r>
              <a:rPr lang="en-US" dirty="0"/>
              <a:t> </a:t>
            </a:r>
            <a:r>
              <a:rPr lang="en-US" dirty="0" err="1"/>
              <a:t>basierte</a:t>
            </a:r>
            <a:r>
              <a:rPr lang="en-US" dirty="0"/>
              <a:t> </a:t>
            </a:r>
            <a:r>
              <a:rPr lang="en-US" dirty="0" err="1"/>
              <a:t>Aktionen</a:t>
            </a:r>
            <a:endParaRPr lang="en-US" dirty="0"/>
          </a:p>
          <a:p>
            <a:pPr marL="823913" lvl="3" indent="-285750">
              <a:buFont typeface="Arial" panose="020B0604020202020204" pitchFamily="34" charset="0"/>
              <a:buChar char="•"/>
            </a:pPr>
            <a:r>
              <a:rPr lang="en-US" dirty="0" err="1"/>
              <a:t>setBet</a:t>
            </a:r>
            <a:r>
              <a:rPr lang="en-US" dirty="0"/>
              <a:t>($</a:t>
            </a:r>
            <a:r>
              <a:rPr lang="en-US" dirty="0" err="1"/>
              <a:t>gameID</a:t>
            </a:r>
            <a:r>
              <a:rPr lang="en-US" dirty="0"/>
              <a:t>, $bet)</a:t>
            </a:r>
          </a:p>
          <a:p>
            <a:pPr marL="823913" lvl="3" indent="-285750">
              <a:buFont typeface="Arial" panose="020B0604020202020204" pitchFamily="34" charset="0"/>
              <a:buChar char="•"/>
            </a:pPr>
            <a:r>
              <a:rPr lang="en-US" dirty="0" err="1"/>
              <a:t>cardValueOfPlayer</a:t>
            </a:r>
            <a:r>
              <a:rPr lang="en-US" dirty="0"/>
              <a:t>($</a:t>
            </a:r>
            <a:r>
              <a:rPr lang="en-US" dirty="0" err="1"/>
              <a:t>gameID</a:t>
            </a:r>
            <a:r>
              <a:rPr lang="en-US" dirty="0"/>
              <a:t>, $</a:t>
            </a:r>
            <a:r>
              <a:rPr lang="en-US" dirty="0" err="1"/>
              <a:t>playerID</a:t>
            </a:r>
            <a:r>
              <a:rPr lang="en-US" dirty="0"/>
              <a:t>) as </a:t>
            </a:r>
            <a:r>
              <a:rPr lang="en-US" dirty="0" err="1"/>
              <a:t>xs:integer</a:t>
            </a:r>
            <a:endParaRPr lang="en-US" dirty="0"/>
          </a:p>
          <a:p>
            <a:pPr marL="823913" lvl="3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Dealer</a:t>
            </a:r>
          </a:p>
          <a:p>
            <a:pPr marL="823913" lvl="3" indent="-285750">
              <a:buFont typeface="Arial" panose="020B0604020202020204" pitchFamily="34" charset="0"/>
              <a:buChar char="•"/>
            </a:pPr>
            <a:r>
              <a:rPr lang="en-US" dirty="0" err="1"/>
              <a:t>Ähnlich</a:t>
            </a:r>
            <a:r>
              <a:rPr lang="en-US" dirty="0"/>
              <a:t> </a:t>
            </a:r>
            <a:r>
              <a:rPr lang="en-US" dirty="0" err="1"/>
              <a:t>zum</a:t>
            </a:r>
            <a:r>
              <a:rPr lang="en-US" dirty="0"/>
              <a:t> </a:t>
            </a:r>
            <a:r>
              <a:rPr lang="en-US" dirty="0" err="1"/>
              <a:t>Spieler</a:t>
            </a:r>
            <a:r>
              <a:rPr lang="en-US" dirty="0"/>
              <a:t>, </a:t>
            </a:r>
            <a:r>
              <a:rPr lang="en-US" dirty="0" err="1"/>
              <a:t>jedoch</a:t>
            </a:r>
            <a:r>
              <a:rPr lang="en-US" dirty="0"/>
              <a:t> </a:t>
            </a:r>
            <a:r>
              <a:rPr lang="en-US" dirty="0" err="1"/>
              <a:t>eigene</a:t>
            </a:r>
            <a:r>
              <a:rPr lang="en-US" dirty="0"/>
              <a:t> </a:t>
            </a:r>
            <a:r>
              <a:rPr lang="en-US" dirty="0" err="1"/>
              <a:t>Entität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 err="1">
                <a:sym typeface="Wingdings" panose="05000000000000000000" pitchFamily="2" charset="2"/>
              </a:rPr>
              <a:t>eigenes</a:t>
            </a:r>
            <a:r>
              <a:rPr lang="en-US" dirty="0">
                <a:sym typeface="Wingdings" panose="05000000000000000000" pitchFamily="2" charset="2"/>
              </a:rPr>
              <a:t> Modul</a:t>
            </a:r>
          </a:p>
          <a:p>
            <a:pPr marL="823913" lvl="3" indent="-285750">
              <a:buFont typeface="Arial" panose="020B0604020202020204" pitchFamily="34" charset="0"/>
              <a:buChar char="•"/>
            </a:pPr>
            <a:r>
              <a:rPr lang="en-US" dirty="0" err="1">
                <a:sym typeface="Wingdings" panose="05000000000000000000" pitchFamily="2" charset="2"/>
              </a:rPr>
              <a:t>cardValueOfDealer</a:t>
            </a:r>
            <a:r>
              <a:rPr lang="en-US" dirty="0">
                <a:sym typeface="Wingdings" panose="05000000000000000000" pitchFamily="2" charset="2"/>
              </a:rPr>
              <a:t>($game) as </a:t>
            </a:r>
            <a:r>
              <a:rPr lang="en-US" dirty="0" err="1">
                <a:sym typeface="Wingdings" panose="05000000000000000000" pitchFamily="2" charset="2"/>
              </a:rPr>
              <a:t>xs:integer</a:t>
            </a:r>
            <a:endParaRPr lang="en-US" dirty="0">
              <a:sym typeface="Wingdings" panose="05000000000000000000" pitchFamily="2" charset="2"/>
            </a:endParaRPr>
          </a:p>
          <a:p>
            <a:pPr marL="823913" lvl="3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play($</a:t>
            </a:r>
            <a:r>
              <a:rPr lang="en-US" dirty="0" err="1">
                <a:sym typeface="Wingdings" panose="05000000000000000000" pitchFamily="2" charset="2"/>
              </a:rPr>
              <a:t>gameID</a:t>
            </a:r>
            <a:r>
              <a:rPr lang="en-US" dirty="0">
                <a:sym typeface="Wingdings" panose="05000000000000000000" pitchFamily="2" charset="2"/>
              </a:rPr>
              <a:t>) as element(game)</a:t>
            </a:r>
          </a:p>
          <a:p>
            <a:pPr marL="823913" lvl="3" indent="-285750">
              <a:buFont typeface="Arial" panose="020B0604020202020204" pitchFamily="34" charset="0"/>
              <a:buChar char="•"/>
            </a:pPr>
            <a:endParaRPr lang="x-none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="" xmlns:a16="http://schemas.microsoft.com/office/drawing/2014/main" id="{7302F5AE-4D2C-4150-B9E2-D024082CFEC0}"/>
              </a:ext>
            </a:extLst>
          </p:cNvPr>
          <p:cNvCxnSpPr/>
          <p:nvPr/>
        </p:nvCxnSpPr>
        <p:spPr>
          <a:xfrm>
            <a:off x="128336" y="6441228"/>
            <a:ext cx="888732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="" xmlns:a16="http://schemas.microsoft.com/office/drawing/2014/main" id="{A7592D7D-48DB-43C1-B3AA-847B6CCB0F1D}"/>
              </a:ext>
            </a:extLst>
          </p:cNvPr>
          <p:cNvCxnSpPr/>
          <p:nvPr/>
        </p:nvCxnSpPr>
        <p:spPr>
          <a:xfrm>
            <a:off x="128336" y="1492239"/>
            <a:ext cx="888732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89450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32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XML-Technologien |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BlackJack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XLink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Ikbal, Lorenzo, Markus, Patrick 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="" xmlns:a16="http://schemas.microsoft.com/office/drawing/2014/main" id="{20B3CA43-D192-4217-8D0A-EA6C38596C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090" y="1762188"/>
            <a:ext cx="8508999" cy="4586473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dirty="0" err="1"/>
              <a:t>Einführung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Technologien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Design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Architektur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</a:rPr>
              <a:t>Testing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Herausforderungen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Entwicklung</a:t>
            </a:r>
            <a:r>
              <a:rPr lang="en-US" dirty="0"/>
              <a:t> und </a:t>
            </a:r>
            <a:r>
              <a:rPr lang="en-US" dirty="0" err="1"/>
              <a:t>Organisation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Demo</a:t>
            </a:r>
            <a:endParaRPr lang="x-none" dirty="0"/>
          </a:p>
          <a:p>
            <a:endParaRPr lang="x-none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="" xmlns:a16="http://schemas.microsoft.com/office/drawing/2014/main" id="{7302F5AE-4D2C-4150-B9E2-D024082CFEC0}"/>
              </a:ext>
            </a:extLst>
          </p:cNvPr>
          <p:cNvCxnSpPr/>
          <p:nvPr/>
        </p:nvCxnSpPr>
        <p:spPr>
          <a:xfrm>
            <a:off x="128336" y="6441228"/>
            <a:ext cx="888732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="" xmlns:a16="http://schemas.microsoft.com/office/drawing/2014/main" id="{A7592D7D-48DB-43C1-B3AA-847B6CCB0F1D}"/>
              </a:ext>
            </a:extLst>
          </p:cNvPr>
          <p:cNvCxnSpPr/>
          <p:nvPr/>
        </p:nvCxnSpPr>
        <p:spPr>
          <a:xfrm>
            <a:off x="128336" y="1492239"/>
            <a:ext cx="888732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85171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33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XML-Technologien |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BlackJack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XLink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Ikbal, Lorenzo, Markus, Patrick 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Testing</a:t>
            </a:r>
            <a:endParaRPr lang="de-DE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="" xmlns:a16="http://schemas.microsoft.com/office/drawing/2014/main" id="{20B3CA43-D192-4217-8D0A-EA6C38596C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090" y="1762188"/>
            <a:ext cx="8508999" cy="4586473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Simulation von test-</a:t>
            </a:r>
            <a:r>
              <a:rPr lang="en-US" dirty="0" err="1"/>
              <a:t>url</a:t>
            </a:r>
            <a:r>
              <a:rPr lang="en-US" dirty="0"/>
              <a:t> requests (</a:t>
            </a:r>
            <a:r>
              <a:rPr lang="en-US" dirty="0" err="1"/>
              <a:t>im</a:t>
            </a:r>
            <a:r>
              <a:rPr lang="en-US" dirty="0"/>
              <a:t> Controller </a:t>
            </a:r>
            <a:r>
              <a:rPr lang="en-US" dirty="0" err="1"/>
              <a:t>definiert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Testablauf</a:t>
            </a:r>
            <a:r>
              <a:rPr lang="en-US" dirty="0"/>
              <a:t>:</a:t>
            </a:r>
          </a:p>
          <a:p>
            <a:pPr marL="823913" lvl="3" indent="-285750">
              <a:buFont typeface="Arial" panose="020B0604020202020204" pitchFamily="34" charset="0"/>
              <a:buChar char="•"/>
            </a:pPr>
            <a:r>
              <a:rPr lang="en-US" dirty="0" err="1"/>
              <a:t>Url</a:t>
            </a:r>
            <a:r>
              <a:rPr lang="en-US" dirty="0"/>
              <a:t> </a:t>
            </a:r>
            <a:r>
              <a:rPr lang="en-US" dirty="0" err="1"/>
              <a:t>Befehl</a:t>
            </a:r>
            <a:r>
              <a:rPr lang="en-US" dirty="0"/>
              <a:t> </a:t>
            </a:r>
            <a:r>
              <a:rPr lang="en-US" dirty="0" err="1"/>
              <a:t>im</a:t>
            </a:r>
            <a:r>
              <a:rPr lang="en-US" dirty="0"/>
              <a:t> Browser </a:t>
            </a:r>
            <a:r>
              <a:rPr lang="en-US" dirty="0" err="1"/>
              <a:t>eingeben</a:t>
            </a:r>
            <a:endParaRPr lang="en-US" dirty="0"/>
          </a:p>
          <a:p>
            <a:pPr marL="823913" lvl="3" indent="-285750">
              <a:buFont typeface="Arial" panose="020B0604020202020204" pitchFamily="34" charset="0"/>
              <a:buChar char="•"/>
            </a:pPr>
            <a:r>
              <a:rPr lang="en-US" dirty="0" err="1"/>
              <a:t>Ergebnis</a:t>
            </a:r>
            <a:r>
              <a:rPr lang="en-US" dirty="0"/>
              <a:t> </a:t>
            </a:r>
            <a:r>
              <a:rPr lang="en-US" dirty="0" err="1"/>
              <a:t>evaluieren</a:t>
            </a:r>
            <a:endParaRPr lang="en-US" dirty="0"/>
          </a:p>
          <a:p>
            <a:pPr marL="823913" lvl="3" indent="-285750">
              <a:buFont typeface="Arial" panose="020B0604020202020204" pitchFamily="34" charset="0"/>
              <a:buChar char="•"/>
            </a:pPr>
            <a:r>
              <a:rPr lang="en-US" dirty="0" err="1"/>
              <a:t>Ggf</a:t>
            </a:r>
            <a:r>
              <a:rPr lang="en-US" dirty="0"/>
              <a:t>. </a:t>
            </a:r>
            <a:r>
              <a:rPr lang="en-US" dirty="0" err="1"/>
              <a:t>Fehler</a:t>
            </a:r>
            <a:r>
              <a:rPr lang="en-US" dirty="0"/>
              <a:t> </a:t>
            </a:r>
            <a:r>
              <a:rPr lang="de-DE" dirty="0"/>
              <a:t>identifizieren</a:t>
            </a:r>
          </a:p>
          <a:p>
            <a:pPr marL="823913" lvl="3" indent="-285750">
              <a:buFont typeface="Arial" panose="020B0604020202020204" pitchFamily="34" charset="0"/>
              <a:buChar char="•"/>
            </a:pPr>
            <a:r>
              <a:rPr lang="en-US" dirty="0" err="1"/>
              <a:t>Fehler</a:t>
            </a:r>
            <a:r>
              <a:rPr lang="en-US" dirty="0"/>
              <a:t> </a:t>
            </a:r>
            <a:r>
              <a:rPr lang="en-US" dirty="0" err="1"/>
              <a:t>beheben</a:t>
            </a:r>
            <a:endParaRPr lang="en-US" dirty="0"/>
          </a:p>
          <a:p>
            <a:pPr lvl="3" indent="0">
              <a:buNone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Abgleichen</a:t>
            </a:r>
            <a:r>
              <a:rPr lang="en-US" dirty="0"/>
              <a:t> des </a:t>
            </a:r>
            <a:r>
              <a:rPr lang="en-US" dirty="0" err="1"/>
              <a:t>Zustands</a:t>
            </a:r>
            <a:r>
              <a:rPr lang="en-US" dirty="0"/>
              <a:t> der DB </a:t>
            </a:r>
            <a:r>
              <a:rPr lang="en-US" dirty="0" err="1"/>
              <a:t>mit</a:t>
            </a:r>
            <a:r>
              <a:rPr lang="en-US" dirty="0"/>
              <a:t> dem </a:t>
            </a:r>
            <a:r>
              <a:rPr lang="en-US" dirty="0" err="1"/>
              <a:t>erwarteten</a:t>
            </a:r>
            <a:r>
              <a:rPr lang="en-US" dirty="0"/>
              <a:t> </a:t>
            </a:r>
            <a:r>
              <a:rPr lang="en-US" dirty="0" err="1"/>
              <a:t>Zustand</a:t>
            </a:r>
            <a:endParaRPr lang="en-US" dirty="0">
              <a:sym typeface="Wingdings" panose="05000000000000000000" pitchFamily="2" charset="2"/>
            </a:endParaRPr>
          </a:p>
          <a:p>
            <a:pPr marL="461963" lvl="1" indent="-285750">
              <a:buFont typeface="Arial" panose="020B0604020202020204" pitchFamily="34" charset="0"/>
              <a:buChar char="•"/>
            </a:pPr>
            <a:r>
              <a:rPr lang="en-US" sz="1400" dirty="0" err="1">
                <a:sym typeface="Wingdings" panose="05000000000000000000" pitchFamily="2" charset="2"/>
              </a:rPr>
              <a:t>Automatisierung</a:t>
            </a:r>
            <a:r>
              <a:rPr lang="en-US" sz="1400" dirty="0">
                <a:sym typeface="Wingdings" panose="05000000000000000000" pitchFamily="2" charset="2"/>
              </a:rPr>
              <a:t> der Tests </a:t>
            </a:r>
            <a:r>
              <a:rPr lang="en-US" sz="1400" dirty="0" err="1">
                <a:sym typeface="Wingdings" panose="05000000000000000000" pitchFamily="2" charset="2"/>
              </a:rPr>
              <a:t>durch</a:t>
            </a:r>
            <a:r>
              <a:rPr lang="en-US" sz="1400" dirty="0">
                <a:sym typeface="Wingdings" panose="05000000000000000000" pitchFamily="2" charset="2"/>
              </a:rPr>
              <a:t> Python Scripts </a:t>
            </a:r>
            <a:r>
              <a:rPr lang="en-US" dirty="0">
                <a:sym typeface="Wingdings" panose="05000000000000000000" pitchFamily="2" charset="2"/>
              </a:rPr>
              <a:t/>
            </a:r>
            <a:br>
              <a:rPr lang="en-US" dirty="0">
                <a:sym typeface="Wingdings" panose="05000000000000000000" pitchFamily="2" charset="2"/>
              </a:rPr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Klassischer</a:t>
            </a:r>
            <a:r>
              <a:rPr lang="en-US" dirty="0"/>
              <a:t> </a:t>
            </a:r>
            <a:r>
              <a:rPr lang="en-US" dirty="0" err="1"/>
              <a:t>Testvorgang</a:t>
            </a:r>
            <a:r>
              <a:rPr lang="en-US" dirty="0"/>
              <a:t> </a:t>
            </a:r>
            <a:r>
              <a:rPr lang="en-US" dirty="0" err="1"/>
              <a:t>im</a:t>
            </a:r>
            <a:r>
              <a:rPr lang="en-US" dirty="0"/>
              <a:t> Software Engineering</a:t>
            </a:r>
          </a:p>
          <a:p>
            <a:pPr marL="823913" lvl="3" indent="-285750">
              <a:buFont typeface="Arial" panose="020B0604020202020204" pitchFamily="34" charset="0"/>
              <a:buChar char="•"/>
            </a:pPr>
            <a:r>
              <a:rPr lang="en-US" dirty="0"/>
              <a:t>Unit Tests</a:t>
            </a:r>
          </a:p>
          <a:p>
            <a:pPr marL="823913" lvl="3" indent="-285750">
              <a:buFont typeface="Arial" panose="020B0604020202020204" pitchFamily="34" charset="0"/>
              <a:buChar char="•"/>
            </a:pPr>
            <a:r>
              <a:rPr lang="en-US" dirty="0"/>
              <a:t>Integration Testing</a:t>
            </a:r>
          </a:p>
          <a:p>
            <a:pPr marL="823913" lvl="3" indent="-285750">
              <a:buFont typeface="Arial" panose="020B0604020202020204" pitchFamily="34" charset="0"/>
              <a:buChar char="•"/>
            </a:pPr>
            <a:r>
              <a:rPr lang="en-US" dirty="0"/>
              <a:t>System Testing</a:t>
            </a:r>
            <a:endParaRPr lang="x-none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="" xmlns:a16="http://schemas.microsoft.com/office/drawing/2014/main" id="{7302F5AE-4D2C-4150-B9E2-D024082CFEC0}"/>
              </a:ext>
            </a:extLst>
          </p:cNvPr>
          <p:cNvCxnSpPr/>
          <p:nvPr/>
        </p:nvCxnSpPr>
        <p:spPr>
          <a:xfrm>
            <a:off x="128336" y="6441228"/>
            <a:ext cx="888732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="" xmlns:a16="http://schemas.microsoft.com/office/drawing/2014/main" id="{A7592D7D-48DB-43C1-B3AA-847B6CCB0F1D}"/>
              </a:ext>
            </a:extLst>
          </p:cNvPr>
          <p:cNvCxnSpPr/>
          <p:nvPr/>
        </p:nvCxnSpPr>
        <p:spPr>
          <a:xfrm>
            <a:off x="128336" y="1492239"/>
            <a:ext cx="888732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30686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34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XML-Technologien |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BlackJack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XLink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Ikbal, Lorenzo, Markus, Patrick 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="" xmlns:a16="http://schemas.microsoft.com/office/drawing/2014/main" id="{20B3CA43-D192-4217-8D0A-EA6C38596C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090" y="1762188"/>
            <a:ext cx="8508999" cy="4586473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dirty="0" err="1"/>
              <a:t>Einführung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Technologien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Design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Architektur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Testing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Herausforderungen</a:t>
            </a:r>
            <a:endParaRPr lang="en-US" dirty="0">
              <a:solidFill>
                <a:schemeClr val="bg2">
                  <a:lumMod val="60000"/>
                  <a:lumOff val="40000"/>
                </a:schemeClr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Entwicklung</a:t>
            </a:r>
            <a:r>
              <a:rPr lang="en-US" dirty="0"/>
              <a:t> und </a:t>
            </a:r>
            <a:r>
              <a:rPr lang="en-US" dirty="0" err="1"/>
              <a:t>Organisation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Demo</a:t>
            </a:r>
            <a:endParaRPr lang="x-none" dirty="0"/>
          </a:p>
          <a:p>
            <a:endParaRPr lang="x-none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="" xmlns:a16="http://schemas.microsoft.com/office/drawing/2014/main" id="{7302F5AE-4D2C-4150-B9E2-D024082CFEC0}"/>
              </a:ext>
            </a:extLst>
          </p:cNvPr>
          <p:cNvCxnSpPr/>
          <p:nvPr/>
        </p:nvCxnSpPr>
        <p:spPr>
          <a:xfrm>
            <a:off x="128336" y="6441228"/>
            <a:ext cx="888732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="" xmlns:a16="http://schemas.microsoft.com/office/drawing/2014/main" id="{A7592D7D-48DB-43C1-B3AA-847B6CCB0F1D}"/>
              </a:ext>
            </a:extLst>
          </p:cNvPr>
          <p:cNvCxnSpPr/>
          <p:nvPr/>
        </p:nvCxnSpPr>
        <p:spPr>
          <a:xfrm>
            <a:off x="128336" y="1492239"/>
            <a:ext cx="888732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0037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35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XML-Technologien |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BlackJack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XLink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Ikbal, Lorenzo, Markus, Patrick 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Herausforderungen – Update </a:t>
            </a:r>
            <a:r>
              <a:rPr lang="de-DE" dirty="0" err="1"/>
              <a:t>Constraint</a:t>
            </a:r>
            <a:endParaRPr lang="de-DE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="" xmlns:a16="http://schemas.microsoft.com/office/drawing/2014/main" id="{20B3CA43-D192-4217-8D0A-EA6C38596C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090" y="1762188"/>
            <a:ext cx="8508999" cy="4586473"/>
          </a:xfrm>
        </p:spPr>
        <p:txBody>
          <a:bodyPr/>
          <a:lstStyle/>
          <a:p>
            <a:endParaRPr lang="en-US" sz="2000" dirty="0"/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XQuery rein </a:t>
            </a:r>
            <a:r>
              <a:rPr lang="en-US" sz="2000" dirty="0" err="1"/>
              <a:t>funktional</a:t>
            </a:r>
            <a:r>
              <a:rPr lang="en-US" sz="2000" dirty="0"/>
              <a:t> </a:t>
            </a:r>
            <a:r>
              <a:rPr lang="en-US" sz="2000" dirty="0">
                <a:sym typeface="Wingdings" panose="05000000000000000000" pitchFamily="2" charset="2"/>
              </a:rPr>
              <a:t> Update Facility von </a:t>
            </a:r>
            <a:r>
              <a:rPr lang="en-US" sz="2000" dirty="0" err="1">
                <a:sym typeface="Wingdings" panose="05000000000000000000" pitchFamily="2" charset="2"/>
              </a:rPr>
              <a:t>BaseX</a:t>
            </a:r>
            <a:r>
              <a:rPr lang="en-US" sz="2000" dirty="0">
                <a:sym typeface="Wingdings" panose="05000000000000000000" pitchFamily="2" charset="2"/>
              </a:rPr>
              <a:t> </a:t>
            </a:r>
            <a:r>
              <a:rPr lang="en-US" sz="2000" dirty="0" err="1">
                <a:sym typeface="Wingdings" panose="05000000000000000000" pitchFamily="2" charset="2"/>
              </a:rPr>
              <a:t>erweitert</a:t>
            </a:r>
            <a:r>
              <a:rPr lang="en-US" sz="2000" dirty="0">
                <a:sym typeface="Wingdings" panose="05000000000000000000" pitchFamily="2" charset="2"/>
              </a:rPr>
              <a:t> </a:t>
            </a:r>
            <a:r>
              <a:rPr lang="en-US" sz="2000" dirty="0" err="1">
                <a:sym typeface="Wingdings" panose="05000000000000000000" pitchFamily="2" charset="2"/>
              </a:rPr>
              <a:t>Xquery</a:t>
            </a:r>
            <a:r>
              <a:rPr lang="en-US" sz="2000" dirty="0">
                <a:sym typeface="Wingdings" panose="05000000000000000000" pitchFamily="2" charset="2"/>
              </a:rPr>
              <a:t> um:</a:t>
            </a:r>
          </a:p>
          <a:p>
            <a:pPr marL="1000125" lvl="4" indent="-285750">
              <a:buFont typeface="Arial" panose="020B0604020202020204" pitchFamily="34" charset="0"/>
              <a:buChar char="•"/>
            </a:pPr>
            <a:r>
              <a:rPr lang="en-US" sz="1800" dirty="0" err="1">
                <a:sym typeface="Wingdings" panose="05000000000000000000" pitchFamily="2" charset="2"/>
              </a:rPr>
              <a:t>Hinzufügen</a:t>
            </a:r>
            <a:r>
              <a:rPr lang="en-US" sz="1800" dirty="0">
                <a:sym typeface="Wingdings" panose="05000000000000000000" pitchFamily="2" charset="2"/>
              </a:rPr>
              <a:t> und </a:t>
            </a:r>
            <a:r>
              <a:rPr lang="en-US" sz="1800" dirty="0" err="1">
                <a:sym typeface="Wingdings" panose="05000000000000000000" pitchFamily="2" charset="2"/>
              </a:rPr>
              <a:t>Löschen</a:t>
            </a:r>
            <a:r>
              <a:rPr lang="en-US" sz="1800" dirty="0">
                <a:sym typeface="Wingdings" panose="05000000000000000000" pitchFamily="2" charset="2"/>
              </a:rPr>
              <a:t> von </a:t>
            </a:r>
            <a:r>
              <a:rPr lang="en-US" sz="1800" dirty="0" err="1">
                <a:sym typeface="Wingdings" panose="05000000000000000000" pitchFamily="2" charset="2"/>
              </a:rPr>
              <a:t>Knoten</a:t>
            </a:r>
            <a:endParaRPr lang="en-US" sz="1800" dirty="0">
              <a:sym typeface="Wingdings" panose="05000000000000000000" pitchFamily="2" charset="2"/>
            </a:endParaRPr>
          </a:p>
          <a:p>
            <a:pPr marL="1000125" lvl="4" indent="-285750">
              <a:buFont typeface="Arial" panose="020B0604020202020204" pitchFamily="34" charset="0"/>
              <a:buChar char="•"/>
            </a:pPr>
            <a:r>
              <a:rPr lang="en-US" sz="1800" dirty="0" err="1">
                <a:sym typeface="Wingdings" panose="05000000000000000000" pitchFamily="2" charset="2"/>
              </a:rPr>
              <a:t>Austauschen</a:t>
            </a:r>
            <a:r>
              <a:rPr lang="en-US" sz="1800" dirty="0">
                <a:sym typeface="Wingdings" panose="05000000000000000000" pitchFamily="2" charset="2"/>
              </a:rPr>
              <a:t> von </a:t>
            </a:r>
            <a:r>
              <a:rPr lang="en-US" sz="1800" dirty="0" err="1">
                <a:sym typeface="Wingdings" panose="05000000000000000000" pitchFamily="2" charset="2"/>
              </a:rPr>
              <a:t>Knoten</a:t>
            </a:r>
            <a:r>
              <a:rPr lang="en-US" sz="1800" dirty="0">
                <a:sym typeface="Wingdings" panose="05000000000000000000" pitchFamily="2" charset="2"/>
              </a:rPr>
              <a:t> (</a:t>
            </a:r>
            <a:r>
              <a:rPr lang="en-US" sz="1800" dirty="0" err="1">
                <a:sym typeface="Wingdings" panose="05000000000000000000" pitchFamily="2" charset="2"/>
              </a:rPr>
              <a:t>oder</a:t>
            </a:r>
            <a:r>
              <a:rPr lang="en-US" sz="1800" dirty="0">
                <a:sym typeface="Wingdings" panose="05000000000000000000" pitchFamily="2" charset="2"/>
              </a:rPr>
              <a:t> </a:t>
            </a:r>
            <a:r>
              <a:rPr lang="en-US" sz="1800" dirty="0" err="1">
                <a:sym typeface="Wingdings" panose="05000000000000000000" pitchFamily="2" charset="2"/>
              </a:rPr>
              <a:t>nur</a:t>
            </a:r>
            <a:r>
              <a:rPr lang="en-US" sz="1800" dirty="0">
                <a:sym typeface="Wingdings" panose="05000000000000000000" pitchFamily="2" charset="2"/>
              </a:rPr>
              <a:t> den </a:t>
            </a:r>
            <a:r>
              <a:rPr lang="en-US" sz="1800" dirty="0" err="1">
                <a:sym typeface="Wingdings" panose="05000000000000000000" pitchFamily="2" charset="2"/>
              </a:rPr>
              <a:t>Inhalt</a:t>
            </a:r>
            <a:r>
              <a:rPr lang="en-US" sz="1800" dirty="0">
                <a:sym typeface="Wingdings" panose="05000000000000000000" pitchFamily="2" charset="2"/>
              </a:rPr>
              <a:t>)</a:t>
            </a:r>
          </a:p>
          <a:p>
            <a:pPr marL="1000125" lvl="4" indent="-285750">
              <a:buFont typeface="Arial" panose="020B0604020202020204" pitchFamily="34" charset="0"/>
              <a:buChar char="•"/>
            </a:pPr>
            <a:r>
              <a:rPr lang="en-US" sz="1800" dirty="0" err="1">
                <a:sym typeface="Wingdings" panose="05000000000000000000" pitchFamily="2" charset="2"/>
              </a:rPr>
              <a:t>Erstellung</a:t>
            </a:r>
            <a:r>
              <a:rPr lang="en-US" sz="1800" dirty="0">
                <a:sym typeface="Wingdings" panose="05000000000000000000" pitchFamily="2" charset="2"/>
              </a:rPr>
              <a:t> </a:t>
            </a:r>
            <a:r>
              <a:rPr lang="en-US" sz="1800" dirty="0" err="1">
                <a:sym typeface="Wingdings" panose="05000000000000000000" pitchFamily="2" charset="2"/>
              </a:rPr>
              <a:t>einer</a:t>
            </a:r>
            <a:r>
              <a:rPr lang="en-US" sz="1800" dirty="0">
                <a:sym typeface="Wingdings" panose="05000000000000000000" pitchFamily="2" charset="2"/>
              </a:rPr>
              <a:t> </a:t>
            </a:r>
            <a:r>
              <a:rPr lang="en-US" sz="1800" dirty="0" err="1">
                <a:sym typeface="Wingdings" panose="05000000000000000000" pitchFamily="2" charset="2"/>
              </a:rPr>
              <a:t>modifizierbaren</a:t>
            </a:r>
            <a:r>
              <a:rPr lang="en-US" sz="1800" dirty="0">
                <a:sym typeface="Wingdings" panose="05000000000000000000" pitchFamily="2" charset="2"/>
              </a:rPr>
              <a:t> </a:t>
            </a:r>
            <a:r>
              <a:rPr lang="en-US" sz="1800" dirty="0" err="1">
                <a:sym typeface="Wingdings" panose="05000000000000000000" pitchFamily="2" charset="2"/>
              </a:rPr>
              <a:t>Kopie</a:t>
            </a:r>
            <a:r>
              <a:rPr lang="en-US" sz="1800" dirty="0">
                <a:sym typeface="Wingdings" panose="05000000000000000000" pitchFamily="2" charset="2"/>
              </a:rPr>
              <a:t> </a:t>
            </a:r>
            <a:r>
              <a:rPr lang="en-US" sz="1800" dirty="0" err="1">
                <a:sym typeface="Wingdings" panose="05000000000000000000" pitchFamily="2" charset="2"/>
              </a:rPr>
              <a:t>eines</a:t>
            </a:r>
            <a:r>
              <a:rPr lang="en-US" sz="1800" dirty="0">
                <a:sym typeface="Wingdings" panose="05000000000000000000" pitchFamily="2" charset="2"/>
              </a:rPr>
              <a:t> </a:t>
            </a:r>
            <a:r>
              <a:rPr lang="en-US" sz="1800" dirty="0" err="1">
                <a:sym typeface="Wingdings" panose="05000000000000000000" pitchFamily="2" charset="2"/>
              </a:rPr>
              <a:t>Knotens</a:t>
            </a:r>
            <a:endParaRPr lang="en-US" sz="1800" dirty="0">
              <a:sym typeface="Wingdings" panose="05000000000000000000" pitchFamily="2" charset="2"/>
            </a:endParaRPr>
          </a:p>
          <a:p>
            <a:endParaRPr lang="en-US" sz="2000" dirty="0"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ym typeface="Wingdings" panose="05000000000000000000" pitchFamily="2" charset="2"/>
              </a:rPr>
              <a:t>Problem: </a:t>
            </a:r>
            <a:r>
              <a:rPr lang="en-US" sz="2000" dirty="0" err="1">
                <a:sym typeface="Wingdings" panose="05000000000000000000" pitchFamily="2" charset="2"/>
              </a:rPr>
              <a:t>Praktizieren</a:t>
            </a:r>
            <a:r>
              <a:rPr lang="en-US" sz="2000" dirty="0">
                <a:sym typeface="Wingdings" panose="05000000000000000000" pitchFamily="2" charset="2"/>
              </a:rPr>
              <a:t> von </a:t>
            </a:r>
            <a:r>
              <a:rPr lang="en-US" sz="2000" dirty="0" err="1">
                <a:sym typeface="Wingdings" panose="05000000000000000000" pitchFamily="2" charset="2"/>
              </a:rPr>
              <a:t>imperativem</a:t>
            </a:r>
            <a:r>
              <a:rPr lang="en-US" sz="2000" dirty="0">
                <a:sym typeface="Wingdings" panose="05000000000000000000" pitchFamily="2" charset="2"/>
              </a:rPr>
              <a:t> </a:t>
            </a:r>
            <a:r>
              <a:rPr lang="en-US" sz="2000" dirty="0" err="1">
                <a:sym typeface="Wingdings" panose="05000000000000000000" pitchFamily="2" charset="2"/>
              </a:rPr>
              <a:t>Programmierstil</a:t>
            </a:r>
            <a:endParaRPr lang="en-US" sz="2000" dirty="0">
              <a:sym typeface="Wingdings" panose="05000000000000000000" pitchFamily="2" charset="2"/>
            </a:endParaRPr>
          </a:p>
          <a:p>
            <a:endParaRPr lang="en-US" sz="2000" dirty="0"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>
                <a:sym typeface="Wingdings" panose="05000000000000000000" pitchFamily="2" charset="2"/>
              </a:rPr>
              <a:t>Lösung</a:t>
            </a:r>
            <a:r>
              <a:rPr lang="en-US" sz="2000" dirty="0">
                <a:sym typeface="Wingdings" panose="05000000000000000000" pitchFamily="2" charset="2"/>
              </a:rPr>
              <a:t>: </a:t>
            </a:r>
            <a:r>
              <a:rPr lang="en-US" sz="2000" dirty="0" err="1">
                <a:sym typeface="Wingdings" panose="05000000000000000000" pitchFamily="2" charset="2"/>
              </a:rPr>
              <a:t>Paradigma</a:t>
            </a:r>
            <a:r>
              <a:rPr lang="en-US" sz="2000" dirty="0">
                <a:sym typeface="Wingdings" panose="05000000000000000000" pitchFamily="2" charset="2"/>
              </a:rPr>
              <a:t> der </a:t>
            </a:r>
            <a:r>
              <a:rPr lang="en-US" sz="2000" dirty="0" err="1">
                <a:sym typeface="Wingdings" panose="05000000000000000000" pitchFamily="2" charset="2"/>
              </a:rPr>
              <a:t>funktionalen</a:t>
            </a:r>
            <a:r>
              <a:rPr lang="en-US" sz="2000" dirty="0">
                <a:sym typeface="Wingdings" panose="05000000000000000000" pitchFamily="2" charset="2"/>
              </a:rPr>
              <a:t> </a:t>
            </a:r>
            <a:r>
              <a:rPr lang="en-US" sz="2000" dirty="0" err="1">
                <a:sym typeface="Wingdings" panose="05000000000000000000" pitchFamily="2" charset="2"/>
              </a:rPr>
              <a:t>Programmierung</a:t>
            </a:r>
            <a:r>
              <a:rPr lang="en-US" sz="2000" dirty="0">
                <a:sym typeface="Wingdings" panose="05000000000000000000" pitchFamily="2" charset="2"/>
              </a:rPr>
              <a:t> und Copy()</a:t>
            </a:r>
          </a:p>
          <a:p>
            <a:r>
              <a:rPr lang="en-US" dirty="0">
                <a:sym typeface="Wingdings" panose="05000000000000000000" pitchFamily="2" charset="2"/>
              </a:rPr>
              <a:t>	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="" xmlns:a16="http://schemas.microsoft.com/office/drawing/2014/main" id="{7302F5AE-4D2C-4150-B9E2-D024082CFEC0}"/>
              </a:ext>
            </a:extLst>
          </p:cNvPr>
          <p:cNvCxnSpPr/>
          <p:nvPr/>
        </p:nvCxnSpPr>
        <p:spPr>
          <a:xfrm>
            <a:off x="128336" y="6441228"/>
            <a:ext cx="888732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="" xmlns:a16="http://schemas.microsoft.com/office/drawing/2014/main" id="{A7592D7D-48DB-43C1-B3AA-847B6CCB0F1D}"/>
              </a:ext>
            </a:extLst>
          </p:cNvPr>
          <p:cNvCxnSpPr/>
          <p:nvPr/>
        </p:nvCxnSpPr>
        <p:spPr>
          <a:xfrm>
            <a:off x="128336" y="1492239"/>
            <a:ext cx="888732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96399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36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XML-Technologien |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BlackJack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XLink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Ikbal, Lorenzo, Markus, Patrick 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Herausforderung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="" xmlns:a16="http://schemas.microsoft.com/office/drawing/2014/main" id="{20B3CA43-D192-4217-8D0A-EA6C38596C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090" y="1762188"/>
            <a:ext cx="8508999" cy="4586473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Browserdarstellung</a:t>
            </a:r>
            <a:endParaRPr lang="en-US" sz="2400" dirty="0"/>
          </a:p>
          <a:p>
            <a:pPr marL="823913" lvl="3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Web Socket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Coronavirus </a:t>
            </a:r>
            <a:r>
              <a:rPr lang="en-US" sz="2400" dirty="0" err="1"/>
              <a:t>Pandemie</a:t>
            </a:r>
            <a:endParaRPr lang="en-US" sz="2400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="" xmlns:a16="http://schemas.microsoft.com/office/drawing/2014/main" id="{7302F5AE-4D2C-4150-B9E2-D024082CFEC0}"/>
              </a:ext>
            </a:extLst>
          </p:cNvPr>
          <p:cNvCxnSpPr/>
          <p:nvPr/>
        </p:nvCxnSpPr>
        <p:spPr>
          <a:xfrm>
            <a:off x="128336" y="6441228"/>
            <a:ext cx="888732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="" xmlns:a16="http://schemas.microsoft.com/office/drawing/2014/main" id="{A7592D7D-48DB-43C1-B3AA-847B6CCB0F1D}"/>
              </a:ext>
            </a:extLst>
          </p:cNvPr>
          <p:cNvCxnSpPr/>
          <p:nvPr/>
        </p:nvCxnSpPr>
        <p:spPr>
          <a:xfrm>
            <a:off x="128336" y="1492239"/>
            <a:ext cx="888732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82818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37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XML-Technologien |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BlackJack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XLink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Ikbal, Lorenzo, Markus, Patrick 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="" xmlns:a16="http://schemas.microsoft.com/office/drawing/2014/main" id="{20B3CA43-D192-4217-8D0A-EA6C38596C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090" y="1762188"/>
            <a:ext cx="8508999" cy="4586473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dirty="0" err="1"/>
              <a:t>Einführung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Technologien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Design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Architektur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Testing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Herausforderungen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Entwicklung</a:t>
            </a: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und </a:t>
            </a:r>
            <a:r>
              <a:rPr lang="en-US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Organisation</a:t>
            </a:r>
            <a:endParaRPr lang="en-US" dirty="0">
              <a:solidFill>
                <a:schemeClr val="bg2">
                  <a:lumMod val="60000"/>
                  <a:lumOff val="40000"/>
                </a:schemeClr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Demo</a:t>
            </a:r>
            <a:endParaRPr lang="x-none" dirty="0"/>
          </a:p>
          <a:p>
            <a:endParaRPr lang="x-none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="" xmlns:a16="http://schemas.microsoft.com/office/drawing/2014/main" id="{7302F5AE-4D2C-4150-B9E2-D024082CFEC0}"/>
              </a:ext>
            </a:extLst>
          </p:cNvPr>
          <p:cNvCxnSpPr/>
          <p:nvPr/>
        </p:nvCxnSpPr>
        <p:spPr>
          <a:xfrm>
            <a:off x="128336" y="6441228"/>
            <a:ext cx="888732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="" xmlns:a16="http://schemas.microsoft.com/office/drawing/2014/main" id="{A7592D7D-48DB-43C1-B3AA-847B6CCB0F1D}"/>
              </a:ext>
            </a:extLst>
          </p:cNvPr>
          <p:cNvCxnSpPr/>
          <p:nvPr/>
        </p:nvCxnSpPr>
        <p:spPr>
          <a:xfrm>
            <a:off x="128336" y="1492239"/>
            <a:ext cx="888732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423846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38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XML-Technologien |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BlackJack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XLink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Ikbal, Lorenzo, Markus, Patrick 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Entwicklung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="" xmlns:a16="http://schemas.microsoft.com/office/drawing/2014/main" id="{20B3CA43-D192-4217-8D0A-EA6C38596C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090" y="1762188"/>
            <a:ext cx="8508999" cy="4586473"/>
          </a:xfrm>
        </p:spPr>
        <p:txBody>
          <a:bodyPr/>
          <a:lstStyle/>
          <a:p>
            <a:endParaRPr lang="en-US" sz="1800" dirty="0"/>
          </a:p>
          <a:p>
            <a:endParaRPr lang="en-US" sz="1800" dirty="0"/>
          </a:p>
          <a:p>
            <a:r>
              <a:rPr lang="en-US" sz="1800" dirty="0" err="1"/>
              <a:t>Aufteilen</a:t>
            </a:r>
            <a:r>
              <a:rPr lang="en-US" sz="1800" dirty="0"/>
              <a:t> in 2er </a:t>
            </a:r>
            <a:r>
              <a:rPr lang="en-US" sz="1800" dirty="0" err="1"/>
              <a:t>Subteams</a:t>
            </a:r>
            <a:r>
              <a:rPr lang="en-US" sz="1800" dirty="0"/>
              <a:t> </a:t>
            </a:r>
            <a:r>
              <a:rPr lang="en-US" sz="1800" dirty="0">
                <a:sym typeface="Wingdings" panose="05000000000000000000" pitchFamily="2" charset="2"/>
              </a:rPr>
              <a:t> front-end und back-end</a:t>
            </a:r>
          </a:p>
          <a:p>
            <a:pPr marL="646113" lvl="2" indent="-285750">
              <a:buFont typeface="Arial" panose="020B0604020202020204" pitchFamily="34" charset="0"/>
              <a:buChar char="•"/>
            </a:pPr>
            <a:r>
              <a:rPr lang="en-US" dirty="0" err="1">
                <a:sym typeface="Wingdings" panose="05000000000000000000" pitchFamily="2" charset="2"/>
              </a:rPr>
              <a:t>Bessere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Spezialisierung</a:t>
            </a:r>
            <a:endParaRPr lang="en-US" dirty="0">
              <a:sym typeface="Wingdings" panose="05000000000000000000" pitchFamily="2" charset="2"/>
            </a:endParaRPr>
          </a:p>
          <a:p>
            <a:pPr marL="646113" lvl="2" indent="-285750">
              <a:buFont typeface="Arial" panose="020B0604020202020204" pitchFamily="34" charset="0"/>
              <a:buChar char="•"/>
            </a:pPr>
            <a:r>
              <a:rPr lang="en-US" dirty="0" err="1">
                <a:sym typeface="Wingdings" panose="05000000000000000000" pitchFamily="2" charset="2"/>
              </a:rPr>
              <a:t>Effizienteres</a:t>
            </a:r>
            <a:r>
              <a:rPr lang="en-US" dirty="0">
                <a:sym typeface="Wingdings" panose="05000000000000000000" pitchFamily="2" charset="2"/>
              </a:rPr>
              <a:t> Coding</a:t>
            </a:r>
          </a:p>
          <a:p>
            <a:pPr marL="646113" lvl="2" indent="-285750">
              <a:buFont typeface="Arial" panose="020B0604020202020204" pitchFamily="34" charset="0"/>
              <a:buChar char="•"/>
            </a:pPr>
            <a:r>
              <a:rPr lang="en-US" dirty="0" err="1">
                <a:sym typeface="Wingdings" panose="05000000000000000000" pitchFamily="2" charset="2"/>
              </a:rPr>
              <a:t>Agilität</a:t>
            </a:r>
            <a:endParaRPr lang="en-US" dirty="0">
              <a:sym typeface="Wingdings" panose="05000000000000000000" pitchFamily="2" charset="2"/>
            </a:endParaRPr>
          </a:p>
          <a:p>
            <a:pPr marL="646113" lvl="2" indent="-285750">
              <a:buFont typeface="Arial" panose="020B0604020202020204" pitchFamily="34" charset="0"/>
              <a:buChar char="•"/>
            </a:pPr>
            <a:endParaRPr lang="en-US" dirty="0">
              <a:sym typeface="Wingdings" panose="05000000000000000000" pitchFamily="2" charset="2"/>
            </a:endParaRPr>
          </a:p>
          <a:p>
            <a:r>
              <a:rPr lang="en-US" sz="1800" dirty="0" err="1">
                <a:sym typeface="Wingdings" panose="05000000000000000000" pitchFamily="2" charset="2"/>
              </a:rPr>
              <a:t>Alle</a:t>
            </a:r>
            <a:r>
              <a:rPr lang="en-US" sz="1800" dirty="0">
                <a:sym typeface="Wingdings" panose="05000000000000000000" pitchFamily="2" charset="2"/>
              </a:rPr>
              <a:t> 2-3 </a:t>
            </a:r>
            <a:r>
              <a:rPr lang="en-US" sz="1800" dirty="0" err="1">
                <a:sym typeface="Wingdings" panose="05000000000000000000" pitchFamily="2" charset="2"/>
              </a:rPr>
              <a:t>Wochen</a:t>
            </a:r>
            <a:r>
              <a:rPr lang="en-US" sz="1800" dirty="0">
                <a:sym typeface="Wingdings" panose="05000000000000000000" pitchFamily="2" charset="2"/>
              </a:rPr>
              <a:t> </a:t>
            </a:r>
            <a:r>
              <a:rPr lang="en-US" sz="1800" dirty="0" err="1">
                <a:sym typeface="Wingdings" panose="05000000000000000000" pitchFamily="2" charset="2"/>
              </a:rPr>
              <a:t>Statusupdates</a:t>
            </a:r>
            <a:endParaRPr lang="en-US" sz="1800" dirty="0">
              <a:sym typeface="Wingdings" panose="05000000000000000000" pitchFamily="2" charset="2"/>
            </a:endParaRPr>
          </a:p>
          <a:p>
            <a:pPr marL="646113" lvl="2" indent="-285750">
              <a:buFont typeface="Arial" panose="020B0604020202020204" pitchFamily="34" charset="0"/>
              <a:buChar char="•"/>
            </a:pPr>
            <a:r>
              <a:rPr lang="en-US" dirty="0" err="1">
                <a:sym typeface="Wingdings" panose="05000000000000000000" pitchFamily="2" charset="2"/>
              </a:rPr>
              <a:t>Zusammenführen</a:t>
            </a:r>
            <a:r>
              <a:rPr lang="en-US" dirty="0">
                <a:sym typeface="Wingdings" panose="05000000000000000000" pitchFamily="2" charset="2"/>
              </a:rPr>
              <a:t> des Codes</a:t>
            </a:r>
          </a:p>
          <a:p>
            <a:pPr marL="646113" lvl="2" indent="-285750">
              <a:buFont typeface="Arial" panose="020B0604020202020204" pitchFamily="34" charset="0"/>
              <a:buChar char="•"/>
            </a:pPr>
            <a:r>
              <a:rPr lang="en-US" dirty="0" err="1">
                <a:sym typeface="Wingdings" panose="05000000000000000000" pitchFamily="2" charset="2"/>
              </a:rPr>
              <a:t>Jedes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Teammitlgied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vollständig</a:t>
            </a:r>
            <a:r>
              <a:rPr lang="en-US" dirty="0">
                <a:sym typeface="Wingdings" panose="05000000000000000000" pitchFamily="2" charset="2"/>
              </a:rPr>
              <a:t> in Front und Back </a:t>
            </a:r>
            <a:r>
              <a:rPr lang="en-US" dirty="0" err="1">
                <a:sym typeface="Wingdings" panose="05000000000000000000" pitchFamily="2" charset="2"/>
              </a:rPr>
              <a:t>beteiligt</a:t>
            </a:r>
            <a:r>
              <a:rPr lang="en-US" dirty="0">
                <a:sym typeface="Wingdings" panose="05000000000000000000" pitchFamily="2" charset="2"/>
              </a:rPr>
              <a:t> </a:t>
            </a:r>
          </a:p>
          <a:p>
            <a:pPr marL="646113" lvl="2" indent="-285750">
              <a:buFont typeface="Arial" panose="020B0604020202020204" pitchFamily="34" charset="0"/>
              <a:buChar char="•"/>
            </a:pPr>
            <a:r>
              <a:rPr lang="en-US" dirty="0" err="1">
                <a:sym typeface="Wingdings" panose="05000000000000000000" pitchFamily="2" charset="2"/>
              </a:rPr>
              <a:t>Aufrechterhaltung</a:t>
            </a:r>
            <a:r>
              <a:rPr lang="en-US" dirty="0">
                <a:sym typeface="Wingdings" panose="05000000000000000000" pitchFamily="2" charset="2"/>
              </a:rPr>
              <a:t> der </a:t>
            </a:r>
            <a:r>
              <a:rPr lang="en-US" dirty="0" err="1">
                <a:sym typeface="Wingdings" panose="05000000000000000000" pitchFamily="2" charset="2"/>
              </a:rPr>
              <a:t>Teamsynergie</a:t>
            </a:r>
            <a:endParaRPr lang="en-US" dirty="0">
              <a:sym typeface="Wingdings" panose="05000000000000000000" pitchFamily="2" charset="2"/>
            </a:endParaRPr>
          </a:p>
          <a:p>
            <a:pPr marL="646113" lvl="2" indent="-285750">
              <a:buFont typeface="Arial" panose="020B0604020202020204" pitchFamily="34" charset="0"/>
              <a:buChar char="•"/>
            </a:pPr>
            <a:endParaRPr lang="en-US" dirty="0">
              <a:sym typeface="Wingdings" panose="05000000000000000000" pitchFamily="2" charset="2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="" xmlns:a16="http://schemas.microsoft.com/office/drawing/2014/main" id="{7302F5AE-4D2C-4150-B9E2-D024082CFEC0}"/>
              </a:ext>
            </a:extLst>
          </p:cNvPr>
          <p:cNvCxnSpPr/>
          <p:nvPr/>
        </p:nvCxnSpPr>
        <p:spPr>
          <a:xfrm>
            <a:off x="128336" y="6441228"/>
            <a:ext cx="888732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="" xmlns:a16="http://schemas.microsoft.com/office/drawing/2014/main" id="{A7592D7D-48DB-43C1-B3AA-847B6CCB0F1D}"/>
              </a:ext>
            </a:extLst>
          </p:cNvPr>
          <p:cNvCxnSpPr/>
          <p:nvPr/>
        </p:nvCxnSpPr>
        <p:spPr>
          <a:xfrm>
            <a:off x="128336" y="1492239"/>
            <a:ext cx="888732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45212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39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XML-Technologien |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BlackJack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XLink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Ikbal, Lorenzo, Markus, Patrick 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Entwicklungsumgebungen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="" xmlns:a16="http://schemas.microsoft.com/office/drawing/2014/main" id="{7302F5AE-4D2C-4150-B9E2-D024082CFEC0}"/>
              </a:ext>
            </a:extLst>
          </p:cNvPr>
          <p:cNvCxnSpPr/>
          <p:nvPr/>
        </p:nvCxnSpPr>
        <p:spPr>
          <a:xfrm>
            <a:off x="128336" y="6441228"/>
            <a:ext cx="888732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="" xmlns:a16="http://schemas.microsoft.com/office/drawing/2014/main" id="{A7592D7D-48DB-43C1-B3AA-847B6CCB0F1D}"/>
              </a:ext>
            </a:extLst>
          </p:cNvPr>
          <p:cNvCxnSpPr/>
          <p:nvPr/>
        </p:nvCxnSpPr>
        <p:spPr>
          <a:xfrm>
            <a:off x="128336" y="1492239"/>
            <a:ext cx="888732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3074" name="Picture 2">
            <a:extLst>
              <a:ext uri="{FF2B5EF4-FFF2-40B4-BE49-F238E27FC236}">
                <a16:creationId xmlns="" xmlns:a16="http://schemas.microsoft.com/office/drawing/2014/main" id="{7AA3A8E7-7490-4BA1-92E9-DBF04AD8C46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090" y="2773093"/>
            <a:ext cx="2537429" cy="2537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GitHub Logos and Usage · GitHub">
            <a:extLst>
              <a:ext uri="{FF2B5EF4-FFF2-40B4-BE49-F238E27FC236}">
                <a16:creationId xmlns="" xmlns:a16="http://schemas.microsoft.com/office/drawing/2014/main" id="{76B085EE-8CBA-459E-B3DA-52B9E19342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9018" y="2448826"/>
            <a:ext cx="3185962" cy="3185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BaseX-Web — Welcome to XML Prague">
            <a:extLst>
              <a:ext uri="{FF2B5EF4-FFF2-40B4-BE49-F238E27FC236}">
                <a16:creationId xmlns="" xmlns:a16="http://schemas.microsoft.com/office/drawing/2014/main" id="{A0B2C168-71D4-47C0-86C2-D7EA3706C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7446" y="2984561"/>
            <a:ext cx="2886131" cy="2114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89613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="" xmlns:a16="http://schemas.microsoft.com/office/drawing/2014/main" id="{17BFDD57-B890-4A69-84CD-A0A29F01D8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162" y="2138866"/>
            <a:ext cx="8508999" cy="4699572"/>
          </a:xfrm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  <p:txBody>
          <a:bodyPr/>
          <a:lstStyle/>
          <a:p>
            <a:r>
              <a:rPr lang="en-US" sz="3200" dirty="0">
                <a:latin typeface="Biome" panose="020B0502040204020203" pitchFamily="34" charset="0"/>
                <a:cs typeface="Biome" panose="020B0502040204020203" pitchFamily="34" charset="0"/>
              </a:rPr>
              <a:t>&lt;team&gt;</a:t>
            </a:r>
          </a:p>
          <a:p>
            <a:r>
              <a:rPr lang="en-US" sz="3200" dirty="0">
                <a:latin typeface="Biome" panose="020B0502040204020203" pitchFamily="34" charset="0"/>
                <a:cs typeface="Biome" panose="020B0502040204020203" pitchFamily="34" charset="0"/>
              </a:rPr>
              <a:t>	&lt;Ikbal Yesiltas/&gt;</a:t>
            </a:r>
          </a:p>
          <a:p>
            <a:r>
              <a:rPr lang="en-US" sz="3200" dirty="0">
                <a:latin typeface="Biome" panose="020B0502040204020203" pitchFamily="34" charset="0"/>
                <a:cs typeface="Biome" panose="020B0502040204020203" pitchFamily="34" charset="0"/>
              </a:rPr>
              <a:t>	&lt;Lorenzo </a:t>
            </a:r>
            <a:r>
              <a:rPr lang="en-US" sz="3200" dirty="0" err="1">
                <a:latin typeface="Biome" panose="020B0502040204020203" pitchFamily="34" charset="0"/>
                <a:cs typeface="Biome" panose="020B0502040204020203" pitchFamily="34" charset="0"/>
              </a:rPr>
              <a:t>Brazzi</a:t>
            </a:r>
            <a:r>
              <a:rPr lang="en-US" sz="3200" dirty="0">
                <a:latin typeface="Biome" panose="020B0502040204020203" pitchFamily="34" charset="0"/>
                <a:cs typeface="Biome" panose="020B0502040204020203" pitchFamily="34" charset="0"/>
              </a:rPr>
              <a:t>/&gt;</a:t>
            </a:r>
          </a:p>
          <a:p>
            <a:r>
              <a:rPr lang="en-US" sz="3200" dirty="0">
                <a:latin typeface="Biome" panose="020B0502040204020203" pitchFamily="34" charset="0"/>
                <a:cs typeface="Biome" panose="020B0502040204020203" pitchFamily="34" charset="0"/>
              </a:rPr>
              <a:t>	&lt;Patrick </a:t>
            </a:r>
            <a:r>
              <a:rPr lang="en-US" sz="3200" dirty="0" err="1">
                <a:latin typeface="Biome" panose="020B0502040204020203" pitchFamily="34" charset="0"/>
                <a:cs typeface="Biome" panose="020B0502040204020203" pitchFamily="34" charset="0"/>
              </a:rPr>
              <a:t>Reto</a:t>
            </a:r>
            <a:r>
              <a:rPr lang="en-US" sz="3200" dirty="0">
                <a:latin typeface="Biome" panose="020B0502040204020203" pitchFamily="34" charset="0"/>
                <a:cs typeface="Biome" panose="020B0502040204020203" pitchFamily="34" charset="0"/>
              </a:rPr>
              <a:t>/&gt;</a:t>
            </a:r>
          </a:p>
          <a:p>
            <a:r>
              <a:rPr lang="en-US" sz="3200" dirty="0">
                <a:latin typeface="Biome" panose="020B0502040204020203" pitchFamily="34" charset="0"/>
                <a:cs typeface="Biome" panose="020B0502040204020203" pitchFamily="34" charset="0"/>
              </a:rPr>
              <a:t>	&lt;Markus Zuber/&gt;</a:t>
            </a:r>
          </a:p>
          <a:p>
            <a:r>
              <a:rPr lang="en-US" sz="3200" dirty="0">
                <a:latin typeface="Biome" panose="020B0502040204020203" pitchFamily="34" charset="0"/>
                <a:cs typeface="Biome" panose="020B0502040204020203" pitchFamily="34" charset="0"/>
              </a:rPr>
              <a:t>&lt;/team&gt;</a:t>
            </a:r>
            <a:endParaRPr lang="en-US" sz="4000" dirty="0">
              <a:latin typeface="Biome" panose="020B0502040204020203" pitchFamily="34" charset="0"/>
              <a:cs typeface="Biome" panose="020B0502040204020203" pitchFamily="34" charset="0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4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XML-Technologien |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BlackJack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XLink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Ikbal, Lorenzo, Markus, Patrick 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Das Team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="" xmlns:a16="http://schemas.microsoft.com/office/drawing/2014/main" id="{7302F5AE-4D2C-4150-B9E2-D024082CFEC0}"/>
              </a:ext>
            </a:extLst>
          </p:cNvPr>
          <p:cNvCxnSpPr/>
          <p:nvPr/>
        </p:nvCxnSpPr>
        <p:spPr>
          <a:xfrm>
            <a:off x="128336" y="6441228"/>
            <a:ext cx="888732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="" xmlns:a16="http://schemas.microsoft.com/office/drawing/2014/main" id="{A7592D7D-48DB-43C1-B3AA-847B6CCB0F1D}"/>
              </a:ext>
            </a:extLst>
          </p:cNvPr>
          <p:cNvCxnSpPr/>
          <p:nvPr/>
        </p:nvCxnSpPr>
        <p:spPr>
          <a:xfrm>
            <a:off x="128336" y="1492239"/>
            <a:ext cx="888732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069087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40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XML-Technologien |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BlackJack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XLink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Ikbal, Lorenzo, Markus, Patrick 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Demo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="" xmlns:a16="http://schemas.microsoft.com/office/drawing/2014/main" id="{7302F5AE-4D2C-4150-B9E2-D024082CFEC0}"/>
              </a:ext>
            </a:extLst>
          </p:cNvPr>
          <p:cNvCxnSpPr/>
          <p:nvPr/>
        </p:nvCxnSpPr>
        <p:spPr>
          <a:xfrm>
            <a:off x="128336" y="6441228"/>
            <a:ext cx="888732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="" xmlns:a16="http://schemas.microsoft.com/office/drawing/2014/main" id="{A7592D7D-48DB-43C1-B3AA-847B6CCB0F1D}"/>
              </a:ext>
            </a:extLst>
          </p:cNvPr>
          <p:cNvCxnSpPr/>
          <p:nvPr/>
        </p:nvCxnSpPr>
        <p:spPr>
          <a:xfrm>
            <a:off x="128336" y="1492239"/>
            <a:ext cx="888732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818828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41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XML-Technologien |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BlackJack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XLink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Ikbal, Lorenzo, Markus, Patrick 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Reflexion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="" xmlns:a16="http://schemas.microsoft.com/office/drawing/2014/main" id="{7302F5AE-4D2C-4150-B9E2-D024082CFEC0}"/>
              </a:ext>
            </a:extLst>
          </p:cNvPr>
          <p:cNvCxnSpPr/>
          <p:nvPr/>
        </p:nvCxnSpPr>
        <p:spPr>
          <a:xfrm>
            <a:off x="128336" y="6441228"/>
            <a:ext cx="888732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="" xmlns:a16="http://schemas.microsoft.com/office/drawing/2014/main" id="{A7592D7D-48DB-43C1-B3AA-847B6CCB0F1D}"/>
              </a:ext>
            </a:extLst>
          </p:cNvPr>
          <p:cNvCxnSpPr/>
          <p:nvPr/>
        </p:nvCxnSpPr>
        <p:spPr>
          <a:xfrm>
            <a:off x="128336" y="1492239"/>
            <a:ext cx="888732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" name="Content Placeholder 1">
            <a:extLst>
              <a:ext uri="{FF2B5EF4-FFF2-40B4-BE49-F238E27FC236}">
                <a16:creationId xmlns="" xmlns:a16="http://schemas.microsoft.com/office/drawing/2014/main" id="{6326821D-BD09-4B8A-A64A-5003EE7976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090" y="1654119"/>
            <a:ext cx="8508999" cy="4699572"/>
          </a:xfrm>
        </p:spPr>
        <p:txBody>
          <a:bodyPr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sz="4400" dirty="0" err="1"/>
              <a:t>Vielen</a:t>
            </a:r>
            <a:r>
              <a:rPr lang="en-US" sz="4400" dirty="0"/>
              <a:t> Dank </a:t>
            </a:r>
            <a:r>
              <a:rPr lang="en-US" sz="4400" dirty="0" err="1"/>
              <a:t>für</a:t>
            </a:r>
            <a:r>
              <a:rPr lang="en-US" sz="4400" dirty="0"/>
              <a:t> die </a:t>
            </a:r>
            <a:r>
              <a:rPr lang="en-US" sz="4400" dirty="0" err="1"/>
              <a:t>Aufmerksamkeit</a:t>
            </a:r>
            <a:r>
              <a:rPr lang="en-US" sz="4400" dirty="0"/>
              <a:t>!</a:t>
            </a:r>
            <a:endParaRPr lang="x-none" sz="4400" dirty="0"/>
          </a:p>
        </p:txBody>
      </p:sp>
    </p:spTree>
    <p:extLst>
      <p:ext uri="{BB962C8B-B14F-4D97-AF65-F5344CB8AC3E}">
        <p14:creationId xmlns:p14="http://schemas.microsoft.com/office/powerpoint/2010/main" val="34705098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5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XML-Technologien |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BlackJack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XLink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Ikbal, Lorenzo, Markus, Patrick 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Requirements</a:t>
            </a:r>
            <a:r>
              <a:rPr lang="de-DE" dirty="0"/>
              <a:t> Engineering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="" xmlns:a16="http://schemas.microsoft.com/office/drawing/2014/main" id="{20B3CA43-D192-4217-8D0A-EA6C38596C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090" y="1762188"/>
            <a:ext cx="8508999" cy="4586473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Welche Anforderungen gibt es?</a:t>
            </a:r>
          </a:p>
          <a:p>
            <a:pPr marL="823913" lvl="3" indent="-285750">
              <a:buFont typeface="Arial" panose="020B0604020202020204" pitchFamily="34" charset="0"/>
              <a:buChar char="•"/>
            </a:pPr>
            <a:r>
              <a:rPr lang="de-DE" dirty="0"/>
              <a:t>Multi-Client </a:t>
            </a:r>
            <a:r>
              <a:rPr lang="de-DE" dirty="0" err="1"/>
              <a:t>BlackJack</a:t>
            </a:r>
            <a:r>
              <a:rPr lang="de-DE" dirty="0"/>
              <a:t> Web Applikation, insbesondere</a:t>
            </a:r>
            <a:br>
              <a:rPr lang="de-DE" dirty="0"/>
            </a:br>
            <a:r>
              <a:rPr lang="de-DE" dirty="0"/>
              <a:t>mehrere Personen in ihrem eigenen Browser spielen gemeinsam ein Spiel,</a:t>
            </a:r>
            <a:br>
              <a:rPr lang="de-DE" dirty="0"/>
            </a:br>
            <a:r>
              <a:rPr lang="de-DE" dirty="0"/>
              <a:t>mehrere Spiele gleichzeitig spielbar</a:t>
            </a:r>
          </a:p>
          <a:p>
            <a:pPr marL="823913" lvl="3" indent="-285750">
              <a:buFont typeface="Arial" panose="020B0604020202020204" pitchFamily="34" charset="0"/>
              <a:buChar char="•"/>
            </a:pPr>
            <a:r>
              <a:rPr lang="de-DE" dirty="0"/>
              <a:t>Implementiert (ausschließlich) durch den XML Stack</a:t>
            </a:r>
          </a:p>
          <a:p>
            <a:pPr marL="823913" lvl="3" indent="-285750">
              <a:buFont typeface="Arial" panose="020B0604020202020204" pitchFamily="34" charset="0"/>
              <a:buChar char="•"/>
            </a:pPr>
            <a:r>
              <a:rPr lang="de-DE" dirty="0"/>
              <a:t>Serverseitig: </a:t>
            </a:r>
            <a:r>
              <a:rPr lang="de-DE" dirty="0" err="1"/>
              <a:t>Xquery</a:t>
            </a:r>
            <a:r>
              <a:rPr lang="de-DE" dirty="0"/>
              <a:t>, </a:t>
            </a:r>
            <a:r>
              <a:rPr lang="de-DE" dirty="0" err="1"/>
              <a:t>BaseX</a:t>
            </a:r>
            <a:r>
              <a:rPr lang="de-DE" dirty="0"/>
              <a:t>, </a:t>
            </a:r>
            <a:r>
              <a:rPr lang="de-DE" dirty="0" err="1"/>
              <a:t>Jetty</a:t>
            </a:r>
            <a:r>
              <a:rPr lang="de-DE" dirty="0"/>
              <a:t>, </a:t>
            </a:r>
            <a:r>
              <a:rPr lang="de-DE" dirty="0" err="1"/>
              <a:t>RestXQ</a:t>
            </a:r>
            <a:endParaRPr lang="de-DE" dirty="0"/>
          </a:p>
          <a:p>
            <a:pPr marL="823913" lvl="3" indent="-285750">
              <a:buFont typeface="Arial" panose="020B0604020202020204" pitchFamily="34" charset="0"/>
              <a:buChar char="•"/>
            </a:pPr>
            <a:r>
              <a:rPr lang="de-DE" dirty="0"/>
              <a:t>Clientseitig:	</a:t>
            </a:r>
            <a:r>
              <a:rPr lang="de-DE" dirty="0" err="1"/>
              <a:t>WebSocket</a:t>
            </a:r>
            <a:r>
              <a:rPr lang="de-DE" dirty="0"/>
              <a:t>, HTML Transformation durch XSLT, eingebettete SVGs </a:t>
            </a:r>
          </a:p>
          <a:p>
            <a:pPr marL="823913" lvl="3" indent="-285750">
              <a:buFont typeface="Arial" panose="020B0604020202020204" pitchFamily="34" charset="0"/>
              <a:buChar char="•"/>
            </a:pPr>
            <a:r>
              <a:rPr lang="de-DE" dirty="0"/>
              <a:t>Klare und strukturierte Dokumentation mittels </a:t>
            </a:r>
            <a:r>
              <a:rPr lang="de-DE" dirty="0" err="1"/>
              <a:t>DocBook</a:t>
            </a:r>
            <a:endParaRPr lang="de-DE" dirty="0"/>
          </a:p>
          <a:p>
            <a:pPr marL="823913" lvl="3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Welche besonderen Faktoren gibt es zu beachten?</a:t>
            </a:r>
          </a:p>
          <a:p>
            <a:pPr marL="823913" lvl="3" indent="-285750">
              <a:buFont typeface="Arial" panose="020B0604020202020204" pitchFamily="34" charset="0"/>
              <a:buChar char="•"/>
            </a:pPr>
            <a:r>
              <a:rPr lang="de-DE" dirty="0"/>
              <a:t>Umgang mit dem Update </a:t>
            </a:r>
            <a:r>
              <a:rPr lang="de-DE" dirty="0" err="1"/>
              <a:t>Constraint</a:t>
            </a:r>
            <a:endParaRPr lang="de-DE" dirty="0"/>
          </a:p>
          <a:p>
            <a:pPr marL="823913" lvl="3" indent="-285750">
              <a:buFont typeface="Arial" panose="020B0604020202020204" pitchFamily="34" charset="0"/>
              <a:buChar char="•"/>
            </a:pPr>
            <a:r>
              <a:rPr lang="de-DE" dirty="0"/>
              <a:t>SVG Parametrisierung</a:t>
            </a:r>
          </a:p>
          <a:p>
            <a:pPr marL="823913" lvl="3" indent="-285750">
              <a:buFont typeface="Arial" panose="020B0604020202020204" pitchFamily="34" charset="0"/>
              <a:buChar char="•"/>
            </a:pPr>
            <a:r>
              <a:rPr lang="de-DE" dirty="0"/>
              <a:t>Software Architektur</a:t>
            </a:r>
          </a:p>
          <a:p>
            <a:pPr marL="823913" lvl="3" indent="-285750">
              <a:buFont typeface="Arial" panose="020B0604020202020204" pitchFamily="34" charset="0"/>
              <a:buChar char="•"/>
            </a:pPr>
            <a:r>
              <a:rPr lang="de-DE" dirty="0"/>
              <a:t>Kommunikation nach dem REST Prinzip</a:t>
            </a:r>
          </a:p>
          <a:p>
            <a:pPr marL="823913" lvl="3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="" xmlns:a16="http://schemas.microsoft.com/office/drawing/2014/main" id="{7302F5AE-4D2C-4150-B9E2-D024082CFEC0}"/>
              </a:ext>
            </a:extLst>
          </p:cNvPr>
          <p:cNvCxnSpPr/>
          <p:nvPr/>
        </p:nvCxnSpPr>
        <p:spPr>
          <a:xfrm>
            <a:off x="128336" y="6441228"/>
            <a:ext cx="888732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="" xmlns:a16="http://schemas.microsoft.com/office/drawing/2014/main" id="{A7592D7D-48DB-43C1-B3AA-847B6CCB0F1D}"/>
              </a:ext>
            </a:extLst>
          </p:cNvPr>
          <p:cNvCxnSpPr/>
          <p:nvPr/>
        </p:nvCxnSpPr>
        <p:spPr>
          <a:xfrm>
            <a:off x="128336" y="1492239"/>
            <a:ext cx="888732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4094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6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XML-Technologien |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BlackJack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XLink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Ikbal, Lorenzo, Markus, Patrick 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="" xmlns:a16="http://schemas.microsoft.com/office/drawing/2014/main" id="{20B3CA43-D192-4217-8D0A-EA6C38596C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090" y="1762188"/>
            <a:ext cx="8508999" cy="4586473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dirty="0" err="1"/>
              <a:t>Einführung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Technologien</a:t>
            </a:r>
            <a:endParaRPr lang="en-US" dirty="0">
              <a:solidFill>
                <a:schemeClr val="bg2">
                  <a:lumMod val="60000"/>
                  <a:lumOff val="40000"/>
                </a:schemeClr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Design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Architektur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Testing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Herausforderungen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Entwicklung</a:t>
            </a:r>
            <a:r>
              <a:rPr lang="en-US" dirty="0"/>
              <a:t> und </a:t>
            </a:r>
            <a:r>
              <a:rPr lang="de-DE" dirty="0"/>
              <a:t>Organisation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Demo</a:t>
            </a:r>
            <a:endParaRPr lang="x-none" dirty="0"/>
          </a:p>
          <a:p>
            <a:endParaRPr lang="x-none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="" xmlns:a16="http://schemas.microsoft.com/office/drawing/2014/main" id="{7302F5AE-4D2C-4150-B9E2-D024082CFEC0}"/>
              </a:ext>
            </a:extLst>
          </p:cNvPr>
          <p:cNvCxnSpPr/>
          <p:nvPr/>
        </p:nvCxnSpPr>
        <p:spPr>
          <a:xfrm>
            <a:off x="128336" y="6441228"/>
            <a:ext cx="888732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="" xmlns:a16="http://schemas.microsoft.com/office/drawing/2014/main" id="{A7592D7D-48DB-43C1-B3AA-847B6CCB0F1D}"/>
              </a:ext>
            </a:extLst>
          </p:cNvPr>
          <p:cNvCxnSpPr/>
          <p:nvPr/>
        </p:nvCxnSpPr>
        <p:spPr>
          <a:xfrm>
            <a:off x="128336" y="1492239"/>
            <a:ext cx="888732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107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7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XML-Technologien |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BlackJack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XLink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Ikbal, Lorenzo, Markus, Patrick 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Technologien 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="" xmlns:a16="http://schemas.microsoft.com/office/drawing/2014/main" id="{20B3CA43-D192-4217-8D0A-EA6C38596C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090" y="1762188"/>
            <a:ext cx="8508999" cy="4586473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XML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XQuery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XSLT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SVG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HTML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DocBook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BaseX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Maven</a:t>
            </a:r>
            <a:endParaRPr lang="x-none" sz="2400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="" xmlns:a16="http://schemas.microsoft.com/office/drawing/2014/main" id="{7302F5AE-4D2C-4150-B9E2-D024082CFEC0}"/>
              </a:ext>
            </a:extLst>
          </p:cNvPr>
          <p:cNvCxnSpPr/>
          <p:nvPr/>
        </p:nvCxnSpPr>
        <p:spPr>
          <a:xfrm>
            <a:off x="128336" y="6441228"/>
            <a:ext cx="888732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="" xmlns:a16="http://schemas.microsoft.com/office/drawing/2014/main" id="{A7592D7D-48DB-43C1-B3AA-847B6CCB0F1D}"/>
              </a:ext>
            </a:extLst>
          </p:cNvPr>
          <p:cNvCxnSpPr/>
          <p:nvPr/>
        </p:nvCxnSpPr>
        <p:spPr>
          <a:xfrm>
            <a:off x="128336" y="1492239"/>
            <a:ext cx="888732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96307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8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XML-Technologien | BlackJack | XLink | Ikbal, Lorenzo, Markus, Patrick 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Technologien - XML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="" xmlns:a16="http://schemas.microsoft.com/office/drawing/2014/main" id="{20B3CA43-D192-4217-8D0A-EA6C38596C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090" y="1762188"/>
            <a:ext cx="8508999" cy="4586473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Markup </a:t>
            </a:r>
            <a:r>
              <a:rPr lang="de-DE" dirty="0"/>
              <a:t>Sprache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Definiert </a:t>
            </a:r>
            <a:r>
              <a:rPr lang="en-US" dirty="0" err="1"/>
              <a:t>Regeln</a:t>
            </a:r>
            <a:r>
              <a:rPr lang="en-US" dirty="0"/>
              <a:t> </a:t>
            </a:r>
            <a:r>
              <a:rPr lang="en-US" dirty="0" err="1"/>
              <a:t>zur</a:t>
            </a:r>
            <a:r>
              <a:rPr lang="en-US" dirty="0"/>
              <a:t> </a:t>
            </a:r>
            <a:r>
              <a:rPr lang="en-US" dirty="0" err="1"/>
              <a:t>Kodierung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von </a:t>
            </a:r>
            <a:r>
              <a:rPr lang="en-US" dirty="0" err="1"/>
              <a:t>Daten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Datenbank</a:t>
            </a:r>
            <a:r>
              <a:rPr lang="en-US" dirty="0"/>
              <a:t> des </a:t>
            </a:r>
            <a:r>
              <a:rPr lang="en-US" dirty="0" err="1"/>
              <a:t>Projekts</a:t>
            </a:r>
            <a:r>
              <a:rPr lang="en-US" dirty="0"/>
              <a:t> </a:t>
            </a:r>
            <a:r>
              <a:rPr lang="en-US" dirty="0" err="1"/>
              <a:t>ist</a:t>
            </a:r>
            <a:r>
              <a:rPr lang="en-US" dirty="0"/>
              <a:t/>
            </a:r>
            <a:br>
              <a:rPr lang="en-US" dirty="0"/>
            </a:br>
            <a:r>
              <a:rPr lang="en-US" dirty="0" err="1"/>
              <a:t>ein</a:t>
            </a:r>
            <a:r>
              <a:rPr lang="en-US" dirty="0"/>
              <a:t> </a:t>
            </a:r>
            <a:r>
              <a:rPr lang="en-US" dirty="0" err="1"/>
              <a:t>riesiges</a:t>
            </a:r>
            <a:r>
              <a:rPr lang="en-US" dirty="0"/>
              <a:t> XML </a:t>
            </a:r>
            <a:r>
              <a:rPr lang="en-US" dirty="0" err="1"/>
              <a:t>Dokument</a:t>
            </a:r>
            <a:endParaRPr lang="x-none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="" xmlns:a16="http://schemas.microsoft.com/office/drawing/2014/main" id="{7302F5AE-4D2C-4150-B9E2-D024082CFEC0}"/>
              </a:ext>
            </a:extLst>
          </p:cNvPr>
          <p:cNvCxnSpPr/>
          <p:nvPr/>
        </p:nvCxnSpPr>
        <p:spPr>
          <a:xfrm>
            <a:off x="128336" y="6441228"/>
            <a:ext cx="888732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="" xmlns:a16="http://schemas.microsoft.com/office/drawing/2014/main" id="{A7592D7D-48DB-43C1-B3AA-847B6CCB0F1D}"/>
              </a:ext>
            </a:extLst>
          </p:cNvPr>
          <p:cNvCxnSpPr/>
          <p:nvPr/>
        </p:nvCxnSpPr>
        <p:spPr>
          <a:xfrm>
            <a:off x="128336" y="1492239"/>
            <a:ext cx="888732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9" name="Picture 8" descr="A screenshot of a social media post&#10;&#10;Description automatically generated">
            <a:extLst>
              <a:ext uri="{FF2B5EF4-FFF2-40B4-BE49-F238E27FC236}">
                <a16:creationId xmlns="" xmlns:a16="http://schemas.microsoft.com/office/drawing/2014/main" id="{3B48A6DB-E877-49DB-8837-7B962E05B7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9510" y="1669621"/>
            <a:ext cx="5231908" cy="4614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9231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9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XML-Technologien |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BlackJack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XLink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Ikbal, Lorenzo, Markus, Patrick 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Technologien - </a:t>
            </a:r>
            <a:r>
              <a:rPr lang="de-DE" dirty="0" err="1"/>
              <a:t>XQuery</a:t>
            </a:r>
            <a:endParaRPr lang="de-DE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="" xmlns:a16="http://schemas.microsoft.com/office/drawing/2014/main" id="{20B3CA43-D192-4217-8D0A-EA6C38596C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090" y="1762188"/>
            <a:ext cx="8508999" cy="4586473"/>
          </a:xfrm>
        </p:spPr>
        <p:txBody>
          <a:bodyPr/>
          <a:lstStyle/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Funktionale</a:t>
            </a:r>
            <a:r>
              <a:rPr lang="en-US" dirty="0"/>
              <a:t>- und </a:t>
            </a:r>
            <a:r>
              <a:rPr lang="en-US" dirty="0" err="1"/>
              <a:t>Abfragesprache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Extrahiert</a:t>
            </a:r>
            <a:r>
              <a:rPr lang="en-US" dirty="0"/>
              <a:t> </a:t>
            </a:r>
            <a:r>
              <a:rPr lang="en-US" dirty="0" err="1"/>
              <a:t>Daten</a:t>
            </a:r>
            <a:r>
              <a:rPr lang="en-US" dirty="0"/>
              <a:t> </a:t>
            </a:r>
            <a:r>
              <a:rPr lang="en-US" dirty="0" err="1"/>
              <a:t>aus</a:t>
            </a:r>
            <a:r>
              <a:rPr lang="en-US" dirty="0"/>
              <a:t> XML </a:t>
            </a:r>
            <a:r>
              <a:rPr lang="en-US" dirty="0" err="1"/>
              <a:t>Dokumenten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Nutzt</a:t>
            </a:r>
            <a:r>
              <a:rPr lang="en-US" dirty="0"/>
              <a:t> </a:t>
            </a:r>
            <a:r>
              <a:rPr lang="en-US" dirty="0" err="1"/>
              <a:t>Xpath</a:t>
            </a:r>
            <a:r>
              <a:rPr lang="en-US" dirty="0"/>
              <a:t> um </a:t>
            </a:r>
            <a:r>
              <a:rPr lang="en-US" dirty="0" err="1"/>
              <a:t>Knoten</a:t>
            </a:r>
            <a:r>
              <a:rPr lang="en-US" dirty="0"/>
              <a:t> </a:t>
            </a:r>
            <a:r>
              <a:rPr lang="en-US" dirty="0" err="1"/>
              <a:t>im</a:t>
            </a:r>
            <a:r>
              <a:rPr lang="en-US" dirty="0"/>
              <a:t> </a:t>
            </a:r>
            <a:r>
              <a:rPr lang="en-US" dirty="0" err="1"/>
              <a:t>Dokument</a:t>
            </a:r>
            <a:r>
              <a:rPr lang="en-US" dirty="0"/>
              <a:t> </a:t>
            </a:r>
            <a:r>
              <a:rPr lang="en-US" dirty="0" err="1"/>
              <a:t>zu</a:t>
            </a:r>
            <a:r>
              <a:rPr lang="en-US" dirty="0"/>
              <a:t> </a:t>
            </a:r>
            <a:r>
              <a:rPr lang="en-US" dirty="0" err="1"/>
              <a:t>selektieren</a:t>
            </a:r>
            <a:endParaRPr lang="x-none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="" xmlns:a16="http://schemas.microsoft.com/office/drawing/2014/main" id="{7302F5AE-4D2C-4150-B9E2-D024082CFEC0}"/>
              </a:ext>
            </a:extLst>
          </p:cNvPr>
          <p:cNvCxnSpPr/>
          <p:nvPr/>
        </p:nvCxnSpPr>
        <p:spPr>
          <a:xfrm>
            <a:off x="128336" y="6441228"/>
            <a:ext cx="888732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="" xmlns:a16="http://schemas.microsoft.com/office/drawing/2014/main" id="{A7592D7D-48DB-43C1-B3AA-847B6CCB0F1D}"/>
              </a:ext>
            </a:extLst>
          </p:cNvPr>
          <p:cNvCxnSpPr/>
          <p:nvPr/>
        </p:nvCxnSpPr>
        <p:spPr>
          <a:xfrm>
            <a:off x="128336" y="1492239"/>
            <a:ext cx="888732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="" xmlns:a16="http://schemas.microsoft.com/office/drawing/2014/main" id="{0F857CA9-8B68-451A-8B08-9F61C4021D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3821274"/>
            <a:ext cx="9144000" cy="2287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959285"/>
      </p:ext>
    </p:extLst>
  </p:cSld>
  <p:clrMapOvr>
    <a:masterClrMapping/>
  </p:clrMapOvr>
</p:sld>
</file>

<file path=ppt/theme/theme1.xml><?xml version="1.0" encoding="utf-8"?>
<a:theme xmlns:a="http://schemas.openxmlformats.org/drawingml/2006/main" name="160104_TUM_Praesentation_p_v1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4" id="{B1B10406-6147-4A47-95F4-F5DBD10A3872}" vid="{D4FD95B4-ED9B-E343-B70F-8C404733D84C}"/>
    </a:ext>
  </a:extLst>
</a:theme>
</file>

<file path=ppt/theme/theme2.xml><?xml version="1.0" encoding="utf-8"?>
<a:theme xmlns:a="http://schemas.openxmlformats.org/drawingml/2006/main" name="Titel 2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4" id="{B1B10406-6147-4A47-95F4-F5DBD10A3872}" vid="{E7490A93-BEAC-FC49-93F3-0CC1118C542C}"/>
    </a:ext>
  </a:extLst>
</a:theme>
</file>

<file path=ppt/theme/theme3.xml><?xml version="1.0" encoding="utf-8"?>
<a:theme xmlns:a="http://schemas.openxmlformats.org/drawingml/2006/main" name="Titel 3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4" id="{B1B10406-6147-4A47-95F4-F5DBD10A3872}" vid="{4DDB14AD-D1C4-854B-AC86-049FDE8761EC}"/>
    </a:ext>
  </a:extLst>
</a:theme>
</file>

<file path=ppt/theme/theme4.xml><?xml version="1.0" encoding="utf-8"?>
<a:theme xmlns:a="http://schemas.openxmlformats.org/drawingml/2006/main" name="Inhalt">
  <a:themeElements>
    <a:clrScheme name="TUM">
      <a:dk1>
        <a:sysClr val="windowText" lastClr="000000"/>
      </a:dk1>
      <a:lt1>
        <a:sysClr val="window" lastClr="FFFFFF"/>
      </a:lt1>
      <a:dk2>
        <a:srgbClr val="003359"/>
      </a:dk2>
      <a:lt2>
        <a:srgbClr val="0065BD"/>
      </a:lt2>
      <a:accent1>
        <a:srgbClr val="005293"/>
      </a:accent1>
      <a:accent2>
        <a:srgbClr val="64A0C8"/>
      </a:accent2>
      <a:accent3>
        <a:srgbClr val="98C6EA"/>
      </a:accent3>
      <a:accent4>
        <a:srgbClr val="A2AD00"/>
      </a:accent4>
      <a:accent5>
        <a:srgbClr val="E37222"/>
      </a:accent5>
      <a:accent6>
        <a:srgbClr val="DAD7CB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4" id="{B1B10406-6147-4A47-95F4-F5DBD10A3872}" vid="{4F4851FE-32D1-2D41-BECA-D90EB3BB8DB1}"/>
    </a:ext>
  </a:extLst>
</a:theme>
</file>

<file path=ppt/theme/theme5.xml><?xml version="1.0" encoding="utf-8"?>
<a:theme xmlns:a="http://schemas.openxmlformats.org/drawingml/2006/main" name="Kapiteltrenner blau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4" id="{B1B10406-6147-4A47-95F4-F5DBD10A3872}" vid="{13591B48-8E13-6247-8040-92522EC77656}"/>
    </a:ext>
  </a:extLst>
</a:theme>
</file>

<file path=ppt/theme/theme6.xml><?xml version="1.0" encoding="utf-8"?>
<a:theme xmlns:a="http://schemas.openxmlformats.org/drawingml/2006/main" name="Kapiteltrenner schwarz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4" id="{B1B10406-6147-4A47-95F4-F5DBD10A3872}" vid="{BAD62DF3-579B-3B4C-BB35-887AD0E01A2D}"/>
    </a:ext>
  </a:extLst>
</a:theme>
</file>

<file path=ppt/theme/theme7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TUM_Praesentation_p_v1 (1)</Template>
  <TotalTime>0</TotalTime>
  <Words>1252</Words>
  <Application>Microsoft Office PowerPoint</Application>
  <PresentationFormat>Bildschirmpräsentation (4:3)</PresentationFormat>
  <Paragraphs>416</Paragraphs>
  <Slides>41</Slides>
  <Notes>5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6</vt:i4>
      </vt:variant>
      <vt:variant>
        <vt:lpstr>Folientitel</vt:lpstr>
      </vt:variant>
      <vt:variant>
        <vt:i4>41</vt:i4>
      </vt:variant>
    </vt:vector>
  </HeadingPairs>
  <TitlesOfParts>
    <vt:vector size="53" baseType="lpstr">
      <vt:lpstr>Arial</vt:lpstr>
      <vt:lpstr>Biome</vt:lpstr>
      <vt:lpstr>Calibri</vt:lpstr>
      <vt:lpstr>Courier New</vt:lpstr>
      <vt:lpstr>Symbol</vt:lpstr>
      <vt:lpstr>Wingdings</vt:lpstr>
      <vt:lpstr>160104_TUM_Praesentation_p_v1</vt:lpstr>
      <vt:lpstr>Titel 2</vt:lpstr>
      <vt:lpstr>Titel 3</vt:lpstr>
      <vt:lpstr>Inhalt</vt:lpstr>
      <vt:lpstr>Kapiteltrenner blau</vt:lpstr>
      <vt:lpstr>Kapiteltrenner schwarz</vt:lpstr>
      <vt:lpstr>Bachelor Praktikum – XML Technologien</vt:lpstr>
      <vt:lpstr>Agenda</vt:lpstr>
      <vt:lpstr>Agenda</vt:lpstr>
      <vt:lpstr>Das Team</vt:lpstr>
      <vt:lpstr>Requirements Engineering</vt:lpstr>
      <vt:lpstr>Agenda</vt:lpstr>
      <vt:lpstr>Technologien </vt:lpstr>
      <vt:lpstr>Technologien - XML</vt:lpstr>
      <vt:lpstr>Technologien - XQuery</vt:lpstr>
      <vt:lpstr>Technologien - XSLT</vt:lpstr>
      <vt:lpstr>Technologien - SVG</vt:lpstr>
      <vt:lpstr>Technologien - HTML</vt:lpstr>
      <vt:lpstr>Technologien - DocBook </vt:lpstr>
      <vt:lpstr>Technologien - BaseX</vt:lpstr>
      <vt:lpstr>Technologien - Maven</vt:lpstr>
      <vt:lpstr>Agenda</vt:lpstr>
      <vt:lpstr>Design – Visuelle Elemente</vt:lpstr>
      <vt:lpstr>Desing - Tisch</vt:lpstr>
      <vt:lpstr>Desing - Karten</vt:lpstr>
      <vt:lpstr>Desing - Chips</vt:lpstr>
      <vt:lpstr>Desing - Spielknöpfe</vt:lpstr>
      <vt:lpstr>Design – Spieldesign</vt:lpstr>
      <vt:lpstr>Design – Spieldesign</vt:lpstr>
      <vt:lpstr>Design – Spieldesign</vt:lpstr>
      <vt:lpstr>Design – Spieldesign Rundenablauf </vt:lpstr>
      <vt:lpstr>Agenda</vt:lpstr>
      <vt:lpstr>Model View Controller</vt:lpstr>
      <vt:lpstr>Client – Server Architektur</vt:lpstr>
      <vt:lpstr>Klassendiagramm</vt:lpstr>
      <vt:lpstr>Module - Controller</vt:lpstr>
      <vt:lpstr>Module - Modell</vt:lpstr>
      <vt:lpstr>Agenda</vt:lpstr>
      <vt:lpstr>Testing</vt:lpstr>
      <vt:lpstr>Agenda</vt:lpstr>
      <vt:lpstr>Herausforderungen – Update Constraint</vt:lpstr>
      <vt:lpstr>Herausforderung</vt:lpstr>
      <vt:lpstr>Agenda</vt:lpstr>
      <vt:lpstr>Entwicklung</vt:lpstr>
      <vt:lpstr>Entwicklungsumgebungen</vt:lpstr>
      <vt:lpstr>Demo</vt:lpstr>
      <vt:lpstr>Reflexion</vt:lpstr>
    </vt:vector>
  </TitlesOfParts>
  <Company/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Bachelor Praktikum – XML Technologien</dc:title>
  <dc:creator>Ikbal Yesiltas</dc:creator>
  <cp:lastModifiedBy>Patrick</cp:lastModifiedBy>
  <cp:revision>55</cp:revision>
  <cp:lastPrinted>2015-07-30T14:04:45Z</cp:lastPrinted>
  <dcterms:created xsi:type="dcterms:W3CDTF">2020-04-12T10:17:23Z</dcterms:created>
  <dcterms:modified xsi:type="dcterms:W3CDTF">2020-04-16T11:18:10Z</dcterms:modified>
</cp:coreProperties>
</file>